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1982" r:id="rId5"/>
    <p:sldId id="1989" r:id="rId6"/>
    <p:sldId id="1987" r:id="rId7"/>
    <p:sldId id="2017" r:id="rId8"/>
    <p:sldId id="2020" r:id="rId9"/>
    <p:sldId id="2019" r:id="rId10"/>
    <p:sldId id="1992" r:id="rId11"/>
    <p:sldId id="2008" r:id="rId12"/>
    <p:sldId id="1994" r:id="rId13"/>
    <p:sldId id="1995" r:id="rId14"/>
    <p:sldId id="1996" r:id="rId15"/>
    <p:sldId id="1997" r:id="rId16"/>
    <p:sldId id="2006" r:id="rId17"/>
    <p:sldId id="2012" r:id="rId18"/>
    <p:sldId id="2013" r:id="rId19"/>
    <p:sldId id="2016" r:id="rId20"/>
    <p:sldId id="2014" r:id="rId21"/>
    <p:sldId id="2015" r:id="rId22"/>
    <p:sldId id="2000" r:id="rId23"/>
  </p:sldIdLst>
  <p:sldSz cx="9906000" cy="6858000" type="A4"/>
  <p:notesSz cx="6797675" cy="9926638"/>
  <p:custDataLst>
    <p:tags r:id="rId26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6046" userDrawn="1">
          <p15:clr>
            <a:srgbClr val="A4A3A4"/>
          </p15:clr>
        </p15:guide>
        <p15:guide id="3" orient="horz" pos="951">
          <p15:clr>
            <a:srgbClr val="A4A3A4"/>
          </p15:clr>
        </p15:guide>
        <p15:guide id="4" orient="horz" pos="7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2" name="Author" initials="A" lastIdx="0" clrIdx="2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D700"/>
    <a:srgbClr val="FFAD00"/>
    <a:srgbClr val="000000"/>
    <a:srgbClr val="73D703"/>
    <a:srgbClr val="FFCC00"/>
    <a:srgbClr val="FFFF99"/>
    <a:srgbClr val="FF7C80"/>
    <a:srgbClr val="00C800"/>
    <a:srgbClr val="FF9900"/>
    <a:srgbClr val="ABC4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5405" autoAdjust="0"/>
  </p:normalViewPr>
  <p:slideViewPr>
    <p:cSldViewPr snapToGrid="0">
      <p:cViewPr varScale="1">
        <p:scale>
          <a:sx n="72" d="100"/>
          <a:sy n="72" d="100"/>
        </p:scale>
        <p:origin x="1188" y="54"/>
      </p:cViewPr>
      <p:guideLst>
        <p:guide orient="horz" pos="935"/>
        <p:guide pos="6046"/>
        <p:guide orient="horz" pos="951"/>
        <p:guide orient="horz" pos="7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40" y="72"/>
      </p:cViewPr>
      <p:guideLst>
        <p:guide orient="horz" pos="3110"/>
        <p:guide pos="2140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4"/>
            <a:ext cx="294614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t" anchorCtr="0" compatLnSpc="1">
            <a:prstTxWarp prst="textNoShape">
              <a:avLst/>
            </a:prstTxWarp>
          </a:bodyPr>
          <a:lstStyle>
            <a:lvl1pPr algn="l" defTabSz="916490">
              <a:defRPr sz="1200" b="1"/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5" y="4"/>
            <a:ext cx="294614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t" anchorCtr="0" compatLnSpc="1">
            <a:prstTxWarp prst="textNoShape">
              <a:avLst/>
            </a:prstTxWarp>
          </a:bodyPr>
          <a:lstStyle>
            <a:lvl1pPr algn="r" defTabSz="916490">
              <a:defRPr sz="1200" b="1"/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30307"/>
            <a:ext cx="294614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b" anchorCtr="0" compatLnSpc="1">
            <a:prstTxWarp prst="textNoShape">
              <a:avLst/>
            </a:prstTxWarp>
          </a:bodyPr>
          <a:lstStyle>
            <a:lvl1pPr algn="l" defTabSz="916490">
              <a:defRPr sz="1200" b="1"/>
            </a:lvl1pPr>
          </a:lstStyle>
          <a:p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5" y="9430307"/>
            <a:ext cx="294614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9" tIns="45785" rIns="91569" bIns="45785" numCol="1" anchor="b" anchorCtr="0" compatLnSpc="1">
            <a:prstTxWarp prst="textNoShape">
              <a:avLst/>
            </a:prstTxWarp>
          </a:bodyPr>
          <a:lstStyle>
            <a:lvl1pPr algn="r" defTabSz="916490">
              <a:defRPr sz="1200" b="1"/>
            </a:lvl1pPr>
          </a:lstStyle>
          <a:p>
            <a:fld id="{D56E9C06-147D-4B22-90F5-BC4F6C84119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53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3"/>
            <a:ext cx="2965581" cy="4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4" tIns="45037" rIns="90074" bIns="45037" numCol="1" anchor="t" anchorCtr="0" compatLnSpc="1">
            <a:prstTxWarp prst="textNoShape">
              <a:avLst/>
            </a:prstTxWarp>
          </a:bodyPr>
          <a:lstStyle>
            <a:lvl1pPr algn="l" defTabSz="900524">
              <a:defRPr sz="1200" b="1"/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389" y="3"/>
            <a:ext cx="2965580" cy="48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4" tIns="45037" rIns="90074" bIns="45037" numCol="1" anchor="t" anchorCtr="0" compatLnSpc="1">
            <a:prstTxWarp prst="textNoShape">
              <a:avLst/>
            </a:prstTxWarp>
          </a:bodyPr>
          <a:lstStyle>
            <a:lvl1pPr algn="r" defTabSz="900524">
              <a:defRPr sz="1200" b="1"/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6750" y="731838"/>
            <a:ext cx="5418138" cy="375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809" y="4726294"/>
            <a:ext cx="4967470" cy="448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4" tIns="45037" rIns="90074" bIns="45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9450990"/>
            <a:ext cx="2965581" cy="48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4" tIns="45037" rIns="90074" bIns="45037" numCol="1" anchor="b" anchorCtr="0" compatLnSpc="1">
            <a:prstTxWarp prst="textNoShape">
              <a:avLst/>
            </a:prstTxWarp>
          </a:bodyPr>
          <a:lstStyle>
            <a:lvl1pPr algn="l" defTabSz="900524">
              <a:defRPr sz="1200" b="1"/>
            </a:lvl1pPr>
          </a:lstStyle>
          <a:p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389" y="9450990"/>
            <a:ext cx="2965580" cy="48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74" tIns="45037" rIns="90074" bIns="45037" numCol="1" anchor="b" anchorCtr="0" compatLnSpc="1">
            <a:prstTxWarp prst="textNoShape">
              <a:avLst/>
            </a:prstTxWarp>
          </a:bodyPr>
          <a:lstStyle>
            <a:lvl1pPr algn="r" defTabSz="900524">
              <a:defRPr sz="1200" b="1"/>
            </a:lvl1pPr>
          </a:lstStyle>
          <a:p>
            <a:fld id="{49A7F76B-D7DA-497D-950E-0ED8FF46069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83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7F76B-D7DA-497D-950E-0ED8FF46069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23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B61FD-4403-4C45-8E67-3AFF7C863AE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4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E7749-4F8E-406E-853E-8CD98145F40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93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232792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671" name="think-cell Folie" r:id="rId4" imgW="6350000" imgH="6350000" progId="TCLayout.ActiveDocument.1">
                  <p:embed/>
                </p:oleObj>
              </mc:Choice>
              <mc:Fallback>
                <p:oleObj name="think-cell Folie" r:id="rId4" imgW="6350000" imgH="6350000" progId="TCLayout.ActiveDocument.1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6000" y="4413600"/>
            <a:ext cx="5155200" cy="828000"/>
          </a:xfrm>
        </p:spPr>
        <p:txBody>
          <a:bodyPr anchor="ctr"/>
          <a:lstStyle>
            <a:lvl1pPr>
              <a:spcBef>
                <a:spcPts val="0"/>
              </a:spcBef>
              <a:defRPr sz="2400"/>
            </a:lvl1pPr>
          </a:lstStyle>
          <a:p>
            <a:pPr lvl="0"/>
            <a:r>
              <a:rPr lang="de-DE" dirty="0"/>
              <a:t>Präsentation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46000" y="5241600"/>
            <a:ext cx="5155200" cy="414000"/>
          </a:xfrm>
        </p:spPr>
        <p:txBody>
          <a:bodyPr anchor="ctr"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de-DE" dirty="0"/>
              <a:t>Mai 2016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titel + Inhalt + Fuß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77" y="1188000"/>
            <a:ext cx="8991600" cy="5148000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61591"/>
            <a:ext cx="8991600" cy="16081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 Hier Quelle eintragen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titel + Fuß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061591"/>
            <a:ext cx="8991600" cy="160810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 Hier Quelle eintragen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3158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Foli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2797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96C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C7C7C7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1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90257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3042141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23" name="think-cell Folie" r:id="rId9" imgW="6350000" imgH="6350000" progId="TCLayout.ActiveDocument.1">
                  <p:embed/>
                </p:oleObj>
              </mc:Choice>
              <mc:Fallback>
                <p:oleObj name="think-cell Folie" r:id="rId9" imgW="6350000" imgH="6350000" progId="TCLayout.ActiveDocument.1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 Verbindung 14"/>
          <p:cNvCxnSpPr/>
          <p:nvPr userDrawn="1"/>
        </p:nvCxnSpPr>
        <p:spPr bwMode="auto">
          <a:xfrm>
            <a:off x="457199" y="6335574"/>
            <a:ext cx="8991601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2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cxnSp>
        <p:nvCxnSpPr>
          <p:cNvPr id="3" name="Gerade Verbindung 2"/>
          <p:cNvCxnSpPr/>
          <p:nvPr userDrawn="1"/>
        </p:nvCxnSpPr>
        <p:spPr bwMode="auto">
          <a:xfrm>
            <a:off x="457199" y="923641"/>
            <a:ext cx="8991601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88000"/>
            <a:ext cx="8991600" cy="51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Body text</a:t>
            </a:r>
          </a:p>
          <a:p>
            <a:pPr lvl="1"/>
            <a:r>
              <a:rPr lang="en-US" noProof="0" dirty="0"/>
              <a:t>First level</a:t>
            </a:r>
          </a:p>
          <a:p>
            <a:pPr lvl="2"/>
            <a:r>
              <a:rPr lang="en-US" noProof="0" dirty="0"/>
              <a:t>Second level</a:t>
            </a:r>
          </a:p>
          <a:p>
            <a:pPr lvl="3"/>
            <a:r>
              <a:rPr lang="en-US" noProof="0" dirty="0"/>
              <a:t>Third level</a:t>
            </a:r>
          </a:p>
          <a:p>
            <a:pPr lvl="4"/>
            <a:r>
              <a:rPr lang="en-US" noProof="0" dirty="0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9255600" y="6540500"/>
            <a:ext cx="190500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fld id="{3518BA1D-17C0-4DF4-91F1-29BEFBA321A1}" type="slidenum">
              <a:rPr lang="en-US" sz="900" noProof="0" smtClean="0">
                <a:solidFill>
                  <a:schemeClr val="accent5"/>
                </a:solidFill>
              </a:rPr>
              <a:pPr algn="r"/>
              <a:t>‹#›</a:t>
            </a:fld>
            <a:endParaRPr lang="en-US" sz="900" noProof="0" dirty="0">
              <a:solidFill>
                <a:schemeClr val="accent5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4400"/>
            <a:ext cx="8992800" cy="73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Slide title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68" y="6474107"/>
            <a:ext cx="726065" cy="1997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6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•"/>
        <a:defRPr sz="1600">
          <a:solidFill>
            <a:schemeClr val="tx1"/>
          </a:solidFill>
          <a:latin typeface="+mj-lt"/>
          <a:cs typeface="+mn-cs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charset="0"/>
        <a:buChar char="–"/>
        <a:defRPr sz="1600">
          <a:solidFill>
            <a:schemeClr val="tx1"/>
          </a:solidFill>
          <a:latin typeface="+mj-lt"/>
          <a:cs typeface="+mn-cs"/>
        </a:defRPr>
      </a:lvl3pPr>
      <a:lvl4pPr marL="1376363" indent="-233363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58988" indent="-230188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SzPct val="80000"/>
        <a:buFont typeface="Wingdings" panose="05000000000000000000" pitchFamily="2" charset="2"/>
        <a:buChar char="Ø"/>
        <a:defRPr sz="1600">
          <a:solidFill>
            <a:schemeClr val="tx1"/>
          </a:solidFill>
          <a:latin typeface="+mj-lt"/>
          <a:cs typeface="+mn-cs"/>
        </a:defRPr>
      </a:lvl5pPr>
      <a:lvl6pPr marL="25161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6pPr>
      <a:lvl7pPr marL="29733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34305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3887788" indent="-2301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mailto:agency@flixbus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flixbu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ervice@flixbus.com" TargetMode="External"/><Relationship Id="rId4" Type="http://schemas.openxmlformats.org/officeDocument/2006/relationships/hyperlink" Target="mailto:agency@flixbu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xbus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>
                <a:latin typeface="Calibri Aufrecht"/>
              </a:rPr>
              <a:t>Manual</a:t>
            </a:r>
            <a:r>
              <a:rPr lang="de-DE" dirty="0">
                <a:latin typeface="Calibri Aufrecht"/>
              </a:rPr>
              <a:t> pentru agen</a:t>
            </a:r>
            <a:r>
              <a:rPr lang="ro-RO" dirty="0">
                <a:latin typeface="Calibri Aufrecht"/>
              </a:rPr>
              <a:t>ții</a:t>
            </a:r>
            <a:endParaRPr lang="de-DE" sz="1600" b="0" dirty="0">
              <a:latin typeface="Calibri Aufrecht"/>
            </a:endParaRPr>
          </a:p>
        </p:txBody>
      </p:sp>
    </p:spTree>
    <p:extLst>
      <p:ext uri="{BB962C8B-B14F-4D97-AF65-F5344CB8AC3E}">
        <p14:creationId xmlns:p14="http://schemas.microsoft.com/office/powerpoint/2010/main" val="36228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044" y="1310777"/>
            <a:ext cx="6342978" cy="3746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hteck 3"/>
          <p:cNvSpPr/>
          <p:nvPr/>
        </p:nvSpPr>
        <p:spPr>
          <a:xfrm>
            <a:off x="457200" y="1269483"/>
            <a:ext cx="22342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de-DE" dirty="0">
                <a:latin typeface="+mn-lt"/>
              </a:rPr>
              <a:t>4. </a:t>
            </a:r>
            <a:r>
              <a:rPr lang="ro-RO" dirty="0">
                <a:latin typeface="+mn-lt"/>
              </a:rPr>
              <a:t>Adaugă </a:t>
            </a:r>
            <a:r>
              <a:rPr lang="ro-RO" b="1" dirty="0">
                <a:latin typeface="+mn-lt"/>
              </a:rPr>
              <a:t>numele</a:t>
            </a:r>
            <a:r>
              <a:rPr lang="ro-RO" dirty="0">
                <a:latin typeface="+mn-lt"/>
              </a:rPr>
              <a:t> și </a:t>
            </a:r>
            <a:r>
              <a:rPr lang="ro-RO" b="1" dirty="0">
                <a:latin typeface="+mn-lt"/>
              </a:rPr>
              <a:t>numărul de telefon </a:t>
            </a:r>
            <a:r>
              <a:rPr lang="ro-RO" dirty="0">
                <a:latin typeface="+mn-lt"/>
              </a:rPr>
              <a:t>al pasagerului</a:t>
            </a:r>
            <a:r>
              <a:rPr lang="de-DE" dirty="0">
                <a:latin typeface="+mn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451118"/>
            <a:ext cx="2613804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o-RO" dirty="0">
                <a:latin typeface="+mn-lt"/>
              </a:rPr>
              <a:t>În cazul unei întârzieri, pasagerul va fi informat prin sms, din această cauză sugestia este să fie un </a:t>
            </a:r>
            <a:r>
              <a:rPr lang="ro-RO" b="1" dirty="0">
                <a:latin typeface="+mn-lt"/>
              </a:rPr>
              <a:t>număr de mobil</a:t>
            </a:r>
            <a:r>
              <a:rPr lang="ro-RO" dirty="0">
                <a:latin typeface="+mn-lt"/>
              </a:rPr>
              <a:t>.</a:t>
            </a:r>
            <a:r>
              <a:rPr lang="de-DE" dirty="0">
                <a:latin typeface="+mn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2509" y="5427098"/>
            <a:ext cx="87965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73D700"/>
                </a:solidFill>
              </a:rPr>
              <a:t>NOT</a:t>
            </a:r>
            <a:r>
              <a:rPr lang="ro-RO" b="1" dirty="0">
                <a:solidFill>
                  <a:srgbClr val="73D700"/>
                </a:solidFill>
              </a:rPr>
              <a:t>Ă</a:t>
            </a:r>
            <a:r>
              <a:rPr lang="en-US" b="1" dirty="0">
                <a:solidFill>
                  <a:srgbClr val="73D700"/>
                </a:solidFill>
              </a:rPr>
              <a:t>:</a:t>
            </a:r>
            <a:r>
              <a:rPr lang="de-DE" dirty="0">
                <a:latin typeface="+mn-lt"/>
              </a:rPr>
              <a:t> </a:t>
            </a:r>
            <a:r>
              <a:rPr lang="ro-RO" dirty="0">
                <a:latin typeface="+mn-lt"/>
              </a:rPr>
              <a:t>ai posibilitatea de a adăuga compensare </a:t>
            </a:r>
            <a:r>
              <a:rPr lang="ro-RO" b="1" dirty="0">
                <a:latin typeface="+mn-lt"/>
              </a:rPr>
              <a:t>CO2</a:t>
            </a:r>
            <a:r>
              <a:rPr lang="ro-RO" dirty="0">
                <a:latin typeface="+mn-lt"/>
              </a:rPr>
              <a:t> pentru voiaj </a:t>
            </a:r>
            <a:endParaRPr lang="de-DE" dirty="0">
              <a:latin typeface="+mn-lt"/>
            </a:endParaRPr>
          </a:p>
        </p:txBody>
      </p:sp>
      <p:sp>
        <p:nvSpPr>
          <p:cNvPr id="14" name="clipart_drawncirclegreen"/>
          <p:cNvSpPr>
            <a:spLocks/>
          </p:cNvSpPr>
          <p:nvPr/>
        </p:nvSpPr>
        <p:spPr bwMode="gray">
          <a:xfrm>
            <a:off x="3364584" y="3944772"/>
            <a:ext cx="309081" cy="22874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952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15" name="clipart_drawncirclegreen"/>
          <p:cNvSpPr>
            <a:spLocks/>
          </p:cNvSpPr>
          <p:nvPr/>
        </p:nvSpPr>
        <p:spPr bwMode="gray">
          <a:xfrm>
            <a:off x="2950060" y="2909091"/>
            <a:ext cx="5257304" cy="101342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317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10" name="Freeform: Shape 9"/>
          <p:cNvSpPr/>
          <p:nvPr/>
        </p:nvSpPr>
        <p:spPr bwMode="auto">
          <a:xfrm>
            <a:off x="2124798" y="4099748"/>
            <a:ext cx="1133287" cy="1305090"/>
          </a:xfrm>
          <a:custGeom>
            <a:avLst/>
            <a:gdLst>
              <a:gd name="connsiteX0" fmla="*/ 37493 w 1133287"/>
              <a:gd name="connsiteY0" fmla="*/ 1294507 h 1305090"/>
              <a:gd name="connsiteX1" fmla="*/ 37493 w 1133287"/>
              <a:gd name="connsiteY1" fmla="*/ 1199257 h 1305090"/>
              <a:gd name="connsiteX2" fmla="*/ 85118 w 1133287"/>
              <a:gd name="connsiteY2" fmla="*/ 532507 h 1305090"/>
              <a:gd name="connsiteX3" fmla="*/ 1018568 w 1133287"/>
              <a:gd name="connsiteY3" fmla="*/ 56257 h 1305090"/>
              <a:gd name="connsiteX4" fmla="*/ 1085243 w 1133287"/>
              <a:gd name="connsiteY4" fmla="*/ 27682 h 130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287" h="1305090">
                <a:moveTo>
                  <a:pt x="37493" y="1294507"/>
                </a:moveTo>
                <a:cubicBezTo>
                  <a:pt x="33524" y="1310382"/>
                  <a:pt x="29556" y="1326257"/>
                  <a:pt x="37493" y="1199257"/>
                </a:cubicBezTo>
                <a:cubicBezTo>
                  <a:pt x="45430" y="1072257"/>
                  <a:pt x="-78395" y="723007"/>
                  <a:pt x="85118" y="532507"/>
                </a:cubicBezTo>
                <a:cubicBezTo>
                  <a:pt x="248631" y="342007"/>
                  <a:pt x="851881" y="140394"/>
                  <a:pt x="1018568" y="56257"/>
                </a:cubicBezTo>
                <a:cubicBezTo>
                  <a:pt x="1185255" y="-27880"/>
                  <a:pt x="1135249" y="-99"/>
                  <a:pt x="1085243" y="27682"/>
                </a:cubicBezTo>
              </a:path>
            </a:pathLst>
          </a:custGeom>
          <a:noFill/>
          <a:ln w="28575" cap="flat" cmpd="sng" algn="ctr">
            <a:solidFill>
              <a:srgbClr val="FFAD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8F3A32EF-DD9F-44C6-8A5F-E1AA5FE9EF30}"/>
              </a:ext>
            </a:extLst>
          </p:cNvPr>
          <p:cNvSpPr txBox="1">
            <a:spLocks/>
          </p:cNvSpPr>
          <p:nvPr/>
        </p:nvSpPr>
        <p:spPr bwMode="auto">
          <a:xfrm>
            <a:off x="457200" y="194400"/>
            <a:ext cx="8992800" cy="73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dirty="0"/>
              <a:t>Rezervare ușoară – Detaliile pasagerului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7226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8217" y="5281982"/>
            <a:ext cx="73785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fontAlgn="auto"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AD00"/>
                </a:solidFill>
                <a:latin typeface="Calibri Aufrecht"/>
              </a:rPr>
              <a:t>AT</a:t>
            </a:r>
            <a:r>
              <a:rPr lang="ro-RO" sz="1600" b="1" dirty="0">
                <a:solidFill>
                  <a:srgbClr val="FFAD00"/>
                </a:solidFill>
                <a:latin typeface="Calibri Aufrecht"/>
              </a:rPr>
              <a:t>ENȚIE</a:t>
            </a:r>
            <a:r>
              <a:rPr lang="en-US" sz="1600" dirty="0">
                <a:solidFill>
                  <a:srgbClr val="FFAD00"/>
                </a:solidFill>
                <a:latin typeface="Calibri Aufrecht"/>
              </a:rPr>
              <a:t>:</a:t>
            </a:r>
            <a:r>
              <a:rPr lang="en-US" dirty="0">
                <a:latin typeface="Calibri Aufrecht"/>
              </a:rPr>
              <a:t/>
            </a:r>
            <a:br>
              <a:rPr lang="en-US" dirty="0">
                <a:latin typeface="Calibri Aufrecht"/>
              </a:rPr>
            </a:br>
            <a:r>
              <a:rPr lang="ro-RO" dirty="0">
                <a:latin typeface="Calibri Aufrecht"/>
              </a:rPr>
              <a:t>Dacă sistemul oferă altă modalitate de plată decât ”cash” veri</a:t>
            </a:r>
            <a:r>
              <a:rPr lang="en-US" dirty="0">
                <a:latin typeface="Calibri Aufrecht"/>
              </a:rPr>
              <a:t>f</a:t>
            </a:r>
            <a:r>
              <a:rPr lang="ro-RO" dirty="0">
                <a:latin typeface="Calibri Aufrecht"/>
              </a:rPr>
              <a:t>ică dacă loginul este corect și ești într-adevăr autentificat ca agenție revânzătoare.</a:t>
            </a:r>
            <a:r>
              <a:rPr lang="en-US" dirty="0">
                <a:latin typeface="Calibri Aufrecht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274" y="1362410"/>
            <a:ext cx="3568144" cy="291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5080" indent="-178435" algn="l">
              <a:lnSpc>
                <a:spcPct val="131000"/>
              </a:lnSpc>
            </a:pPr>
            <a:r>
              <a:rPr lang="en-US" spc="-5" dirty="0">
                <a:solidFill>
                  <a:srgbClr val="636363"/>
                </a:solidFill>
                <a:latin typeface="Calibri"/>
                <a:cs typeface="Calibri"/>
              </a:rPr>
              <a:t>5. </a:t>
            </a:r>
            <a:r>
              <a:rPr lang="ro-RO" spc="-5" dirty="0">
                <a:solidFill>
                  <a:srgbClr val="636363"/>
                </a:solidFill>
                <a:latin typeface="Calibri"/>
                <a:cs typeface="Calibri"/>
              </a:rPr>
              <a:t>Metoda aleasă este </a:t>
            </a:r>
            <a:r>
              <a:rPr lang="en-US" b="1" spc="-15" dirty="0">
                <a:solidFill>
                  <a:srgbClr val="636363"/>
                </a:solidFill>
                <a:latin typeface="Calibri"/>
                <a:cs typeface="Calibri"/>
              </a:rPr>
              <a:t>“Cash”</a:t>
            </a:r>
            <a:endParaRPr lang="ro-RO" b="1" spc="-15" dirty="0">
              <a:solidFill>
                <a:srgbClr val="636363"/>
              </a:solidFill>
              <a:latin typeface="Calibri"/>
              <a:cs typeface="Calibri"/>
            </a:endParaRPr>
          </a:p>
          <a:p>
            <a:pPr marL="190500" marR="5080" indent="-178435" algn="l">
              <a:lnSpc>
                <a:spcPct val="131000"/>
              </a:lnSpc>
            </a:pPr>
            <a:r>
              <a:rPr lang="ro-RO" spc="-20" dirty="0">
                <a:solidFill>
                  <a:srgbClr val="636363"/>
                </a:solidFill>
                <a:latin typeface="Calibri"/>
                <a:cs typeface="Calibri"/>
              </a:rPr>
              <a:t>Toate </a:t>
            </a:r>
            <a:r>
              <a:rPr lang="en-US" spc="-20" dirty="0">
                <a:solidFill>
                  <a:srgbClr val="636363"/>
                </a:solidFill>
                <a:latin typeface="Calibri"/>
                <a:cs typeface="Calibri"/>
              </a:rPr>
              <a:t>o</a:t>
            </a:r>
            <a:r>
              <a:rPr lang="ro-RO" spc="-20" dirty="0">
                <a:solidFill>
                  <a:srgbClr val="636363"/>
                </a:solidFill>
                <a:latin typeface="Calibri"/>
                <a:cs typeface="Calibri"/>
              </a:rPr>
              <a:t>pțiunile accesibile în agenție pot fi oferite ca modalități de plată. </a:t>
            </a:r>
          </a:p>
          <a:p>
            <a:pPr marL="190500" marR="5080" indent="-178435" algn="l">
              <a:lnSpc>
                <a:spcPct val="131000"/>
              </a:lnSpc>
            </a:pPr>
            <a:endParaRPr lang="en-US" spc="-5" dirty="0">
              <a:solidFill>
                <a:srgbClr val="636363"/>
              </a:solidFill>
              <a:latin typeface="Calibri"/>
              <a:cs typeface="Calibri"/>
            </a:endParaRPr>
          </a:p>
          <a:p>
            <a:pPr marL="190500" marR="5080" indent="-178435" algn="l">
              <a:lnSpc>
                <a:spcPct val="131000"/>
              </a:lnSpc>
            </a:pPr>
            <a:r>
              <a:rPr lang="ro-RO" spc="-5" dirty="0">
                <a:solidFill>
                  <a:srgbClr val="636363"/>
                </a:solidFill>
                <a:latin typeface="Calibri"/>
                <a:cs typeface="Calibri"/>
              </a:rPr>
              <a:t>Numărul de confirmare și factura (dacă a fost cerută) vor fi trimise automat la </a:t>
            </a:r>
            <a:r>
              <a:rPr lang="ro-RO" b="1" spc="-5" dirty="0">
                <a:solidFill>
                  <a:srgbClr val="636363"/>
                </a:solidFill>
                <a:latin typeface="Calibri"/>
                <a:cs typeface="Calibri"/>
              </a:rPr>
              <a:t>adresa de email </a:t>
            </a:r>
            <a:r>
              <a:rPr lang="ro-RO" spc="-5" dirty="0">
                <a:solidFill>
                  <a:srgbClr val="636363"/>
                </a:solidFill>
                <a:latin typeface="Calibri"/>
                <a:cs typeface="Calibri"/>
              </a:rPr>
              <a:t>a clientului. </a:t>
            </a:r>
            <a:endParaRPr lang="en-US" spc="-5" dirty="0">
              <a:solidFill>
                <a:srgbClr val="636363"/>
              </a:solidFill>
              <a:latin typeface="Calibri"/>
              <a:cs typeface="Calibri"/>
            </a:endParaRPr>
          </a:p>
          <a:p>
            <a:pPr marL="190500" marR="5080" indent="-178435" algn="l">
              <a:lnSpc>
                <a:spcPct val="131000"/>
              </a:lnSpc>
            </a:pPr>
            <a:r>
              <a:rPr lang="ro-RO" spc="-5" dirty="0">
                <a:solidFill>
                  <a:srgbClr val="636363"/>
                </a:solidFill>
                <a:latin typeface="Calibri"/>
                <a:cs typeface="Calibri"/>
              </a:rPr>
              <a:t>Marchează: Accept termenii și condițiile și politica de confidențialitate pentru pasul următor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51" y="1425045"/>
            <a:ext cx="5327423" cy="3703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lipart_drawncirclegreen"/>
          <p:cNvSpPr>
            <a:spLocks/>
          </p:cNvSpPr>
          <p:nvPr/>
        </p:nvSpPr>
        <p:spPr bwMode="gray">
          <a:xfrm>
            <a:off x="4770455" y="1584029"/>
            <a:ext cx="1101348" cy="541454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952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11" name="Freeform: Shape 10"/>
          <p:cNvSpPr/>
          <p:nvPr/>
        </p:nvSpPr>
        <p:spPr bwMode="auto">
          <a:xfrm>
            <a:off x="2710116" y="2278831"/>
            <a:ext cx="2337558" cy="1097606"/>
          </a:xfrm>
          <a:custGeom>
            <a:avLst/>
            <a:gdLst>
              <a:gd name="connsiteX0" fmla="*/ 0 w 2337558"/>
              <a:gd name="connsiteY0" fmla="*/ 995680 h 1097606"/>
              <a:gd name="connsiteX1" fmla="*/ 1656080 w 2337558"/>
              <a:gd name="connsiteY1" fmla="*/ 1016000 h 1097606"/>
              <a:gd name="connsiteX2" fmla="*/ 2062480 w 2337558"/>
              <a:gd name="connsiteY2" fmla="*/ 101600 h 1097606"/>
              <a:gd name="connsiteX3" fmla="*/ 2306320 w 2337558"/>
              <a:gd name="connsiteY3" fmla="*/ 20320 h 1097606"/>
              <a:gd name="connsiteX4" fmla="*/ 2326640 w 2337558"/>
              <a:gd name="connsiteY4" fmla="*/ 0 h 109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7558" h="1097606">
                <a:moveTo>
                  <a:pt x="0" y="995680"/>
                </a:moveTo>
                <a:cubicBezTo>
                  <a:pt x="656166" y="1080346"/>
                  <a:pt x="1312333" y="1165013"/>
                  <a:pt x="1656080" y="1016000"/>
                </a:cubicBezTo>
                <a:cubicBezTo>
                  <a:pt x="1999827" y="866987"/>
                  <a:pt x="1954107" y="267547"/>
                  <a:pt x="2062480" y="101600"/>
                </a:cubicBezTo>
                <a:cubicBezTo>
                  <a:pt x="2170853" y="-64347"/>
                  <a:pt x="2262293" y="37253"/>
                  <a:pt x="2306320" y="20320"/>
                </a:cubicBezTo>
                <a:cubicBezTo>
                  <a:pt x="2350347" y="3387"/>
                  <a:pt x="2338493" y="1693"/>
                  <a:pt x="2326640" y="0"/>
                </a:cubicBezTo>
              </a:path>
            </a:pathLst>
          </a:custGeom>
          <a:noFill/>
          <a:ln w="28575" cap="flat" cmpd="sng" algn="ctr">
            <a:solidFill>
              <a:srgbClr val="FFAD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clipart_drawncirclegreen"/>
          <p:cNvSpPr>
            <a:spLocks/>
          </p:cNvSpPr>
          <p:nvPr/>
        </p:nvSpPr>
        <p:spPr bwMode="gray">
          <a:xfrm>
            <a:off x="5047674" y="4725915"/>
            <a:ext cx="366290" cy="31656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952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0D6B16C9-CE1D-43EA-B0AB-19AB03CACA6E}"/>
              </a:ext>
            </a:extLst>
          </p:cNvPr>
          <p:cNvSpPr txBox="1">
            <a:spLocks/>
          </p:cNvSpPr>
          <p:nvPr/>
        </p:nvSpPr>
        <p:spPr bwMode="auto">
          <a:xfrm>
            <a:off x="457200" y="194400"/>
            <a:ext cx="8992800" cy="73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dirty="0"/>
              <a:t>Rezervare ușoară – Metode de plată și facturare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1762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74073" y="1353150"/>
            <a:ext cx="288122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Calibri Aufrecht"/>
              </a:rPr>
              <a:t>6. </a:t>
            </a:r>
            <a:r>
              <a:rPr lang="ro-RO" dirty="0">
                <a:latin typeface="Calibri Aufrecht"/>
              </a:rPr>
              <a:t>O prezentare a coșului de cumpărături va apărea dacă datele introduse sunt corecte. </a:t>
            </a:r>
            <a:endParaRPr lang="en-US" dirty="0">
              <a:latin typeface="Calibri Aufrecht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Calibri Aufrecht"/>
              </a:rPr>
              <a:t>Select</a:t>
            </a:r>
            <a:r>
              <a:rPr lang="ro-RO" b="1" dirty="0">
                <a:latin typeface="Calibri Aufrecht"/>
              </a:rPr>
              <a:t>ează</a:t>
            </a:r>
            <a:r>
              <a:rPr lang="en-US" b="1" dirty="0">
                <a:latin typeface="Calibri Aufrecht"/>
              </a:rPr>
              <a:t> “</a:t>
            </a:r>
            <a:r>
              <a:rPr lang="ro-RO" b="1" dirty="0">
                <a:latin typeface="Calibri Aufrecht"/>
              </a:rPr>
              <a:t>Cumpără</a:t>
            </a:r>
            <a:r>
              <a:rPr lang="en-US" b="1" dirty="0">
                <a:latin typeface="Calibri Aufrecht"/>
              </a:rPr>
              <a:t>” </a:t>
            </a:r>
            <a:r>
              <a:rPr lang="ro-RO" b="1" dirty="0">
                <a:latin typeface="Calibri Aufrecht"/>
              </a:rPr>
              <a:t>pentru a confirma și a finaliza rezervarea</a:t>
            </a:r>
            <a:endParaRPr lang="de-DE" b="1" dirty="0">
              <a:latin typeface="Calibri Aufrec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23" y="1325652"/>
            <a:ext cx="6232347" cy="3238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449" r="8600" b="-1"/>
          <a:stretch/>
        </p:blipFill>
        <p:spPr>
          <a:xfrm>
            <a:off x="869543" y="3461762"/>
            <a:ext cx="3108960" cy="2252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40999" y="4740884"/>
            <a:ext cx="34074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>
              <a:lnSpc>
                <a:spcPct val="150000"/>
              </a:lnSpc>
              <a:defRPr>
                <a:latin typeface="Calibri Aufrecht"/>
              </a:defRPr>
            </a:lvl1pPr>
          </a:lstStyle>
          <a:p>
            <a:r>
              <a:rPr lang="ro-RO" dirty="0"/>
              <a:t>Va apărea un </a:t>
            </a:r>
            <a:r>
              <a:rPr lang="ro-RO" b="1" dirty="0"/>
              <a:t>calculator</a:t>
            </a:r>
            <a:r>
              <a:rPr lang="ro-RO" dirty="0"/>
              <a:t> pentru verificarea restului. Dacă nu dorești să o folosești doar apasă pe </a:t>
            </a:r>
            <a:r>
              <a:rPr lang="en-US" b="1" dirty="0"/>
              <a:t>“</a:t>
            </a:r>
            <a:r>
              <a:rPr lang="en-US" b="1" dirty="0" err="1"/>
              <a:t>Continu</a:t>
            </a:r>
            <a:r>
              <a:rPr lang="ro-RO" b="1" dirty="0"/>
              <a:t>are</a:t>
            </a:r>
            <a:r>
              <a:rPr lang="en-US" b="1" dirty="0"/>
              <a:t>”.)</a:t>
            </a:r>
          </a:p>
        </p:txBody>
      </p:sp>
      <p:sp>
        <p:nvSpPr>
          <p:cNvPr id="9" name="clipart_drawncirclegreen"/>
          <p:cNvSpPr>
            <a:spLocks/>
          </p:cNvSpPr>
          <p:nvPr/>
        </p:nvSpPr>
        <p:spPr bwMode="gray">
          <a:xfrm>
            <a:off x="8469422" y="3980194"/>
            <a:ext cx="1101348" cy="541454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952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4B4FADF7-48C9-4104-BBE9-31FFBE51A04F}"/>
              </a:ext>
            </a:extLst>
          </p:cNvPr>
          <p:cNvSpPr txBox="1">
            <a:spLocks/>
          </p:cNvSpPr>
          <p:nvPr/>
        </p:nvSpPr>
        <p:spPr bwMode="auto">
          <a:xfrm>
            <a:off x="457200" y="194400"/>
            <a:ext cx="8992800" cy="73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dirty="0"/>
              <a:t>Rezervare ușoară </a:t>
            </a:r>
            <a:r>
              <a:rPr lang="de-DE" dirty="0"/>
              <a:t>– </a:t>
            </a:r>
            <a:r>
              <a:rPr lang="ro-RO" dirty="0"/>
              <a:t>Confirmarea rezervării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694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Rezervare ușoară </a:t>
            </a:r>
            <a:r>
              <a:rPr lang="de-DE" dirty="0"/>
              <a:t>–</a:t>
            </a:r>
            <a:r>
              <a:rPr lang="ro-RO" dirty="0"/>
              <a:t> Descarcă </a:t>
            </a:r>
            <a:r>
              <a:rPr lang="ro-RO"/>
              <a:t>și printează </a:t>
            </a:r>
            <a:r>
              <a:rPr lang="ro-RO" dirty="0"/>
              <a:t>confirmarea rezervării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7722" b="33573"/>
          <a:stretch/>
        </p:blipFill>
        <p:spPr>
          <a:xfrm>
            <a:off x="3790775" y="1494096"/>
            <a:ext cx="5891705" cy="3413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66538" y="1371983"/>
            <a:ext cx="29885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Calibri Aufrecht"/>
              </a:rPr>
              <a:t>7. </a:t>
            </a:r>
            <a:r>
              <a:rPr lang="en-US" dirty="0" err="1">
                <a:latin typeface="Calibri Aufrecht"/>
              </a:rPr>
              <a:t>Descarc</a:t>
            </a:r>
            <a:r>
              <a:rPr lang="ro-RO" dirty="0">
                <a:latin typeface="Calibri Aufrecht"/>
              </a:rPr>
              <a:t>ă </a:t>
            </a:r>
            <a:r>
              <a:rPr lang="ro-RO" b="1" dirty="0">
                <a:latin typeface="Calibri Aufrecht"/>
              </a:rPr>
              <a:t>confirmarea rezervării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endParaRPr lang="en-US" b="1" dirty="0">
              <a:latin typeface="Calibri Aufrecht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latin typeface="Calibri Aufrecht"/>
              </a:rPr>
              <a:t>Te rog să </a:t>
            </a:r>
            <a:r>
              <a:rPr lang="ro-RO" b="1" dirty="0">
                <a:latin typeface="Calibri Aufrecht"/>
              </a:rPr>
              <a:t>printezi confirmarea </a:t>
            </a:r>
            <a:r>
              <a:rPr lang="ro-RO" dirty="0">
                <a:latin typeface="Calibri Aufrecht"/>
              </a:rPr>
              <a:t>și eticheta de bagaj pentru client </a:t>
            </a:r>
            <a:r>
              <a:rPr lang="ro-RO" b="1" dirty="0">
                <a:solidFill>
                  <a:srgbClr val="FFAD00"/>
                </a:solidFill>
                <a:latin typeface="Calibri Aufrecht"/>
              </a:rPr>
              <a:t>SAU</a:t>
            </a:r>
            <a:r>
              <a:rPr lang="ro-RO" dirty="0">
                <a:latin typeface="Calibri Aufrecht"/>
              </a:rPr>
              <a:t> trimite acestea atașat la adresa lui de email, asigurându-te că au primit confirmarea la adresa personală. 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endParaRPr lang="en-US" dirty="0">
              <a:latin typeface="Calibri Aufrecht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73D700"/>
                </a:solidFill>
              </a:rPr>
              <a:t>NOT</a:t>
            </a:r>
            <a:r>
              <a:rPr lang="ro-RO" b="1" dirty="0">
                <a:solidFill>
                  <a:srgbClr val="73D700"/>
                </a:solidFill>
              </a:rPr>
              <a:t>Ă</a:t>
            </a:r>
            <a:r>
              <a:rPr lang="en-US" b="1" dirty="0">
                <a:solidFill>
                  <a:srgbClr val="73D700"/>
                </a:solidFill>
              </a:rPr>
              <a:t>: </a:t>
            </a:r>
            <a:r>
              <a:rPr lang="ro-RO" b="1" dirty="0">
                <a:latin typeface="Calibri Aufrecht"/>
              </a:rPr>
              <a:t>Pasagerul va avea nevoie ori de biletul printat ori de codul QR pe smartphone pentru a putea urca în autobuz. </a:t>
            </a:r>
            <a:endParaRPr lang="en-US" b="1" dirty="0">
              <a:latin typeface="Calibri Aufrecht"/>
            </a:endParaRPr>
          </a:p>
        </p:txBody>
      </p:sp>
      <p:sp>
        <p:nvSpPr>
          <p:cNvPr id="9" name="clipart_drawncirclegreen"/>
          <p:cNvSpPr>
            <a:spLocks/>
          </p:cNvSpPr>
          <p:nvPr/>
        </p:nvSpPr>
        <p:spPr bwMode="gray">
          <a:xfrm>
            <a:off x="3891402" y="4033520"/>
            <a:ext cx="2834517" cy="701040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952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-32" r="7943" b="26125"/>
          <a:stretch/>
        </p:blipFill>
        <p:spPr>
          <a:xfrm>
            <a:off x="884383" y="1226625"/>
            <a:ext cx="7271987" cy="2162651"/>
          </a:xfrm>
          <a:prstGeom prst="rect">
            <a:avLst/>
          </a:prstGeom>
          <a:solidFill>
            <a:srgbClr val="FFFFFF">
              <a:shade val="85000"/>
              <a:alpha val="80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643144"/>
            <a:ext cx="838200" cy="15745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204" y="4876800"/>
            <a:ext cx="838200" cy="22540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990713"/>
            <a:ext cx="685800" cy="10851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861054"/>
            <a:ext cx="533400" cy="149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948" y="2630203"/>
            <a:ext cx="1425503" cy="338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075" y="1895163"/>
            <a:ext cx="3497190" cy="4080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138598" y="3777191"/>
            <a:ext cx="3873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fontAlgn="auto">
              <a:spcBef>
                <a:spcPts val="0"/>
              </a:spcBef>
              <a:spcAft>
                <a:spcPts val="0"/>
              </a:spcAft>
              <a:buClr>
                <a:srgbClr val="107A24"/>
              </a:buClr>
              <a:buSzPct val="100000"/>
            </a:pPr>
            <a:r>
              <a:rPr lang="ro-RO" spc="-5" dirty="0">
                <a:solidFill>
                  <a:srgbClr val="636363"/>
                </a:solidFill>
                <a:latin typeface="Calibri"/>
                <a:cs typeface="Calibri"/>
              </a:rPr>
              <a:t>Pe pagina </a:t>
            </a:r>
            <a:r>
              <a:rPr lang="en-US" spc="-5" dirty="0">
                <a:solidFill>
                  <a:srgbClr val="636363"/>
                </a:solidFill>
                <a:latin typeface="Calibri"/>
                <a:cs typeface="Calibri"/>
              </a:rPr>
              <a:t>FlixBus </a:t>
            </a:r>
            <a:r>
              <a:rPr lang="ro-RO" spc="-5" dirty="0">
                <a:solidFill>
                  <a:srgbClr val="636363"/>
                </a:solidFill>
                <a:latin typeface="Calibri"/>
                <a:cs typeface="Calibri"/>
              </a:rPr>
              <a:t>alege:</a:t>
            </a:r>
            <a:r>
              <a:rPr lang="en-US" spc="-5" dirty="0">
                <a:solidFill>
                  <a:srgbClr val="636363"/>
                </a:solidFill>
                <a:latin typeface="Calibri"/>
                <a:cs typeface="Calibri"/>
              </a:rPr>
              <a:t>  </a:t>
            </a:r>
          </a:p>
          <a:p>
            <a:pPr lvl="0" algn="l" fontAlgn="auto">
              <a:spcBef>
                <a:spcPts val="0"/>
              </a:spcBef>
              <a:spcAft>
                <a:spcPts val="0"/>
              </a:spcAft>
              <a:buClr>
                <a:srgbClr val="107A24"/>
              </a:buClr>
              <a:buSzPct val="100000"/>
            </a:pPr>
            <a:r>
              <a:rPr lang="en-US" spc="-5" dirty="0">
                <a:solidFill>
                  <a:srgbClr val="636363"/>
                </a:solidFill>
                <a:latin typeface="Calibri"/>
                <a:cs typeface="Calibri"/>
              </a:rPr>
              <a:t>“</a:t>
            </a:r>
            <a:r>
              <a:rPr lang="en-US" b="1" spc="-5" dirty="0" err="1">
                <a:solidFill>
                  <a:srgbClr val="636363"/>
                </a:solidFill>
                <a:latin typeface="Calibri"/>
                <a:cs typeface="Calibri"/>
              </a:rPr>
              <a:t>Servic</a:t>
            </a:r>
            <a:r>
              <a:rPr lang="ro-RO" b="1" spc="-5" dirty="0">
                <a:solidFill>
                  <a:srgbClr val="636363"/>
                </a:solidFill>
                <a:latin typeface="Calibri"/>
                <a:cs typeface="Calibri"/>
              </a:rPr>
              <a:t>ii</a:t>
            </a:r>
            <a:r>
              <a:rPr lang="en-US" b="1" spc="-5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  <a:r>
              <a:rPr lang="en-US" b="1" spc="-5" dirty="0">
                <a:solidFill>
                  <a:srgbClr val="636363"/>
                </a:solidFill>
                <a:latin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ro-RO" b="1" spc="-5" dirty="0">
                <a:solidFill>
                  <a:srgbClr val="636363"/>
                </a:solidFill>
                <a:latin typeface="Calibri"/>
                <a:cs typeface="Calibri"/>
                <a:sym typeface="Wingdings" panose="05000000000000000000" pitchFamily="2" charset="2"/>
              </a:rPr>
              <a:t>Anulare / Modificare</a:t>
            </a:r>
            <a:r>
              <a:rPr lang="en-US" spc="-5" dirty="0">
                <a:solidFill>
                  <a:srgbClr val="636363"/>
                </a:solidFill>
                <a:latin typeface="Calibri"/>
                <a:cs typeface="Calibri"/>
                <a:sym typeface="Wingdings" panose="05000000000000000000" pitchFamily="2" charset="2"/>
              </a:rPr>
              <a:t>”</a:t>
            </a:r>
            <a:r>
              <a:rPr lang="en-US" spc="-5" dirty="0">
                <a:solidFill>
                  <a:srgbClr val="636363"/>
                </a:solidFill>
                <a:latin typeface="Calibri"/>
                <a:cs typeface="Calibri"/>
              </a:rPr>
              <a:t>.</a:t>
            </a:r>
            <a:endParaRPr lang="en-US" spc="-5" dirty="0">
              <a:solidFill>
                <a:srgbClr val="636363"/>
              </a:solidFill>
              <a:latin typeface="+mn-lt"/>
              <a:cs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107A24"/>
              </a:buClr>
              <a:buSzPct val="100000"/>
            </a:pPr>
            <a:endParaRPr lang="en-US" spc="-5" dirty="0">
              <a:solidFill>
                <a:srgbClr val="636363"/>
              </a:solidFill>
              <a:latin typeface="+mn-lt"/>
              <a:cs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107A24"/>
              </a:buClr>
              <a:buSzPct val="100000"/>
            </a:pPr>
            <a:r>
              <a:rPr lang="ro-RO" spc="-5" dirty="0">
                <a:solidFill>
                  <a:srgbClr val="636363"/>
                </a:solidFill>
                <a:latin typeface="+mn-lt"/>
                <a:cs typeface="Calibri"/>
              </a:rPr>
              <a:t>Introduce numărul rezervării care se vede pe bilet și în email sau numele pasagerului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107A24"/>
              </a:buClr>
              <a:buSzPct val="100000"/>
            </a:pPr>
            <a:endParaRPr lang="en-US" spc="-5" dirty="0">
              <a:solidFill>
                <a:srgbClr val="636363"/>
              </a:solidFill>
              <a:latin typeface="+mn-lt"/>
              <a:cs typeface="Calibri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107A24"/>
              </a:buClr>
              <a:buSzPct val="100000"/>
            </a:pPr>
            <a:r>
              <a:rPr lang="ro-RO" spc="-5" dirty="0">
                <a:solidFill>
                  <a:srgbClr val="636363"/>
                </a:solidFill>
                <a:latin typeface="+mn-lt"/>
                <a:cs typeface="Calibri"/>
              </a:rPr>
              <a:t>Numărul rezervării și un rezumat vor apărea și vei avea posibilitatea să modifici sau să anulezi rezervarea.</a:t>
            </a:r>
            <a:r>
              <a:rPr lang="en-US" spc="-5" dirty="0">
                <a:solidFill>
                  <a:srgbClr val="636363"/>
                </a:solidFill>
                <a:latin typeface="+mn-lt"/>
                <a:cs typeface="Calibri"/>
              </a:rPr>
              <a:t> 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xmlns="" id="{719549E7-9492-4F13-B15B-D5A7054BD4B3}"/>
              </a:ext>
            </a:extLst>
          </p:cNvPr>
          <p:cNvSpPr txBox="1">
            <a:spLocks/>
          </p:cNvSpPr>
          <p:nvPr/>
        </p:nvSpPr>
        <p:spPr bwMode="auto">
          <a:xfrm>
            <a:off x="457200" y="194400"/>
            <a:ext cx="8992800" cy="73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Anulare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</a:rPr>
              <a:t>și modificare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4278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Schimbarea datelor pasagerului</a:t>
            </a:r>
            <a:r>
              <a:rPr lang="de-DE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3467" b="-693"/>
          <a:stretch/>
        </p:blipFill>
        <p:spPr>
          <a:xfrm>
            <a:off x="615812" y="1138838"/>
            <a:ext cx="3820160" cy="1935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613" y="1199907"/>
            <a:ext cx="4605220" cy="1935433"/>
          </a:xfrm>
          <a:prstGeom prst="rect">
            <a:avLst/>
          </a:prstGeom>
        </p:spPr>
      </p:pic>
      <p:sp>
        <p:nvSpPr>
          <p:cNvPr id="10" name="clipart_drawncirclegreen"/>
          <p:cNvSpPr>
            <a:spLocks/>
          </p:cNvSpPr>
          <p:nvPr/>
        </p:nvSpPr>
        <p:spPr bwMode="gray">
          <a:xfrm>
            <a:off x="3037951" y="1902184"/>
            <a:ext cx="863489" cy="401444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952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12" name="clipart_drawncirclegreen"/>
          <p:cNvSpPr>
            <a:spLocks/>
          </p:cNvSpPr>
          <p:nvPr/>
        </p:nvSpPr>
        <p:spPr bwMode="gray">
          <a:xfrm>
            <a:off x="4419710" y="1166382"/>
            <a:ext cx="2661809" cy="178001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952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117" y="3357422"/>
            <a:ext cx="6563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dirty="0">
                <a:latin typeface="+mn-lt"/>
              </a:rPr>
              <a:t>Pentru a schimba </a:t>
            </a:r>
            <a:r>
              <a:rPr lang="ro-RO" b="1" dirty="0">
                <a:latin typeface="+mn-lt"/>
              </a:rPr>
              <a:t>Numele</a:t>
            </a:r>
            <a:r>
              <a:rPr lang="ro-RO" dirty="0">
                <a:latin typeface="+mn-lt"/>
              </a:rPr>
              <a:t> sau </a:t>
            </a:r>
            <a:r>
              <a:rPr lang="ro-RO" b="1" dirty="0">
                <a:latin typeface="+mn-lt"/>
              </a:rPr>
              <a:t>Numărul de telefon </a:t>
            </a:r>
            <a:r>
              <a:rPr lang="ro-RO" dirty="0">
                <a:latin typeface="+mn-lt"/>
              </a:rPr>
              <a:t>al pasagerului selectează ”Schimbara datelor”</a:t>
            </a:r>
            <a:endParaRPr lang="en-US" dirty="0">
              <a:latin typeface="+mn-lt"/>
            </a:endParaRP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ro-RO" dirty="0">
                <a:latin typeface="+mn-lt"/>
              </a:rPr>
              <a:t>Aici poți adăuga un nou </a:t>
            </a:r>
            <a:r>
              <a:rPr lang="ro-RO" b="1" dirty="0">
                <a:latin typeface="+mn-lt"/>
              </a:rPr>
              <a:t>număr de telefon </a:t>
            </a:r>
            <a:r>
              <a:rPr lang="ro-RO" dirty="0">
                <a:latin typeface="+mn-lt"/>
              </a:rPr>
              <a:t>și/sau un </a:t>
            </a:r>
            <a:r>
              <a:rPr lang="ro-RO" b="1" dirty="0">
                <a:latin typeface="+mn-lt"/>
              </a:rPr>
              <a:t>nume </a:t>
            </a:r>
            <a:r>
              <a:rPr lang="ro-RO" dirty="0">
                <a:latin typeface="+mn-lt"/>
              </a:rPr>
              <a:t>nou. </a:t>
            </a:r>
            <a:endParaRPr lang="en-US" b="1" dirty="0">
              <a:latin typeface="+mn-lt"/>
            </a:endParaRP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Not</a:t>
            </a:r>
            <a:r>
              <a:rPr lang="ro-RO" dirty="0">
                <a:latin typeface="+mn-lt"/>
              </a:rPr>
              <a:t>ă</a:t>
            </a:r>
            <a:r>
              <a:rPr lang="en-US" dirty="0">
                <a:latin typeface="+mn-lt"/>
              </a:rPr>
              <a:t>: </a:t>
            </a:r>
            <a:r>
              <a:rPr lang="ro-RO" dirty="0">
                <a:latin typeface="+mn-lt"/>
              </a:rPr>
              <a:t>Dacă prețul biletului este mai scump decât în timpul rezervării inițiale </a:t>
            </a:r>
            <a:r>
              <a:rPr lang="ro-RO" b="1" dirty="0">
                <a:latin typeface="+mn-lt"/>
              </a:rPr>
              <a:t>trebuie să plătești diferența pentru a putea modifica numele pasagerului</a:t>
            </a:r>
            <a:r>
              <a:rPr lang="ro-RO" dirty="0">
                <a:latin typeface="+mn-lt"/>
              </a:rPr>
              <a:t>, însă schimbarea numărului de telefon este gratis. </a:t>
            </a:r>
            <a:endParaRPr lang="en-US" dirty="0">
              <a:latin typeface="+mn-lt"/>
            </a:endParaRP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ro-RO" dirty="0">
                <a:latin typeface="+mn-lt"/>
              </a:rPr>
              <a:t>Când ai terminat schimbarea datelor selectează </a:t>
            </a:r>
            <a:r>
              <a:rPr lang="ro-RO" b="1" dirty="0">
                <a:latin typeface="+mn-lt"/>
              </a:rPr>
              <a:t>Salvare</a:t>
            </a:r>
            <a:r>
              <a:rPr lang="ro-RO" dirty="0">
                <a:latin typeface="+mn-lt"/>
              </a:rPr>
              <a:t>, după acea dă click pe </a:t>
            </a:r>
            <a:r>
              <a:rPr lang="ro-RO" b="1" dirty="0">
                <a:latin typeface="+mn-lt"/>
              </a:rPr>
              <a:t>finalizarea rezervării</a:t>
            </a:r>
            <a:r>
              <a:rPr lang="ro-RO" dirty="0">
                <a:latin typeface="+mn-lt"/>
              </a:rPr>
              <a:t>. Va fi generat un </a:t>
            </a:r>
            <a:r>
              <a:rPr lang="ro-RO" b="1" dirty="0">
                <a:latin typeface="+mn-lt"/>
              </a:rPr>
              <a:t>număr de rezervare nou</a:t>
            </a:r>
            <a:r>
              <a:rPr lang="ro-RO" dirty="0">
                <a:latin typeface="+mn-lt"/>
              </a:rPr>
              <a:t>, iar cel vechi își pierde validitatea. Te rog să </a:t>
            </a:r>
            <a:r>
              <a:rPr lang="ro-RO" b="1" dirty="0">
                <a:latin typeface="+mn-lt"/>
              </a:rPr>
              <a:t>printezi confirmarea  rezervării </a:t>
            </a:r>
            <a:r>
              <a:rPr lang="ro-RO" dirty="0">
                <a:latin typeface="+mn-lt"/>
              </a:rPr>
              <a:t>pentru pasager(i).</a:t>
            </a:r>
            <a:endParaRPr lang="en-US" dirty="0">
              <a:latin typeface="+mn-lt"/>
            </a:endParaRPr>
          </a:p>
          <a:p>
            <a:pPr algn="l"/>
            <a:endParaRPr lang="de-DE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67077"/>
          <a:stretch/>
        </p:blipFill>
        <p:spPr>
          <a:xfrm>
            <a:off x="7230504" y="3335896"/>
            <a:ext cx="2219496" cy="2481454"/>
          </a:xfrm>
          <a:prstGeom prst="rect">
            <a:avLst/>
          </a:prstGeom>
        </p:spPr>
      </p:pic>
      <p:sp>
        <p:nvSpPr>
          <p:cNvPr id="15" name="clipart_drawncirclegreen"/>
          <p:cNvSpPr>
            <a:spLocks/>
          </p:cNvSpPr>
          <p:nvPr/>
        </p:nvSpPr>
        <p:spPr bwMode="gray">
          <a:xfrm>
            <a:off x="7853791" y="2669007"/>
            <a:ext cx="599330" cy="49985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952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16" name="clipart_drawncirclegreen"/>
          <p:cNvSpPr>
            <a:spLocks/>
          </p:cNvSpPr>
          <p:nvPr/>
        </p:nvSpPr>
        <p:spPr bwMode="gray">
          <a:xfrm>
            <a:off x="7175477" y="4827782"/>
            <a:ext cx="2336688" cy="150355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952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Schimbarea itinerarului – Procedura Voucher 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3467" b="-693"/>
          <a:stretch/>
        </p:blipFill>
        <p:spPr>
          <a:xfrm>
            <a:off x="574151" y="1173594"/>
            <a:ext cx="3820160" cy="1935433"/>
          </a:xfrm>
          <a:prstGeom prst="rect">
            <a:avLst/>
          </a:prstGeom>
        </p:spPr>
      </p:pic>
      <p:sp>
        <p:nvSpPr>
          <p:cNvPr id="10" name="clipart_drawncirclegreen"/>
          <p:cNvSpPr>
            <a:spLocks/>
          </p:cNvSpPr>
          <p:nvPr/>
        </p:nvSpPr>
        <p:spPr bwMode="gray">
          <a:xfrm>
            <a:off x="1757902" y="2359003"/>
            <a:ext cx="1452658" cy="401444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952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151" y="3191167"/>
            <a:ext cx="83388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dirty="0">
                <a:latin typeface="+mn-lt"/>
              </a:rPr>
              <a:t>Pentru a schimba data, ora, orașul de plecare sau </a:t>
            </a:r>
            <a:r>
              <a:rPr lang="ro-RO" dirty="0">
                <a:latin typeface="+mj-lt"/>
              </a:rPr>
              <a:t>destinația</a:t>
            </a:r>
            <a:r>
              <a:rPr lang="ro-RO" dirty="0"/>
              <a:t> </a:t>
            </a:r>
            <a:r>
              <a:rPr lang="ro-RO" dirty="0">
                <a:latin typeface="+mn-lt"/>
              </a:rPr>
              <a:t>unei rezervări rezervarea originală trebuie anulată și refăcută folosind </a:t>
            </a:r>
            <a:r>
              <a:rPr lang="ro-RO" b="1" dirty="0">
                <a:latin typeface="+mn-lt"/>
              </a:rPr>
              <a:t>Procedura Voucher</a:t>
            </a:r>
            <a:r>
              <a:rPr lang="ro-RO" dirty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ro-RO" dirty="0">
                <a:latin typeface="+mn-lt"/>
              </a:rPr>
              <a:t>Alege ”Anularea rezervării” și sistemul va crea un voucher cu valoarea biletului original minus 5 RON taxa de anulare. 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Not</a:t>
            </a:r>
            <a:r>
              <a:rPr lang="ro-RO" dirty="0">
                <a:latin typeface="+mn-lt"/>
              </a:rPr>
              <a:t>ă: Dacă schimbarea rezervării se efectuază în </a:t>
            </a:r>
            <a:r>
              <a:rPr lang="ro-RO" b="1" dirty="0">
                <a:latin typeface="+mn-lt"/>
              </a:rPr>
              <a:t>mai puțin de 60 de minute </a:t>
            </a:r>
            <a:r>
              <a:rPr lang="ro-RO" dirty="0">
                <a:latin typeface="+mn-lt"/>
              </a:rPr>
              <a:t>de la rezervare, schimbarea este </a:t>
            </a:r>
            <a:r>
              <a:rPr lang="ro-RO" b="1" dirty="0">
                <a:latin typeface="+mn-lt"/>
              </a:rPr>
              <a:t>gratuită</a:t>
            </a:r>
            <a:r>
              <a:rPr lang="ro-RO" dirty="0">
                <a:latin typeface="+mn-lt"/>
              </a:rPr>
              <a:t>.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ro-RO" b="1" dirty="0">
                <a:latin typeface="+mn-lt"/>
              </a:rPr>
              <a:t>Folosește voucherul pentru o nouă rezervare. </a:t>
            </a:r>
            <a:r>
              <a:rPr lang="ro-RO" dirty="0">
                <a:latin typeface="+mn-lt"/>
              </a:rPr>
              <a:t>Urmează procedura de rezervare și adaugă codul la ”Răscumpără voucher”. Discountul va fi dedus din valoarea totală.  </a:t>
            </a:r>
          </a:p>
          <a:p>
            <a:pPr algn="l"/>
            <a:r>
              <a:rPr lang="ro-RO" dirty="0">
                <a:latin typeface="+mn-lt"/>
              </a:rPr>
              <a:t>Dacă prețul biletului este </a:t>
            </a:r>
            <a:r>
              <a:rPr lang="ro-RO" b="1" dirty="0">
                <a:latin typeface="+mn-lt"/>
              </a:rPr>
              <a:t>mai mare </a:t>
            </a:r>
            <a:r>
              <a:rPr lang="ro-RO" dirty="0">
                <a:latin typeface="+mn-lt"/>
              </a:rPr>
              <a:t>decât valoarea voucherului pasagerul trebuie să </a:t>
            </a:r>
            <a:r>
              <a:rPr lang="ro-RO" b="1" dirty="0">
                <a:latin typeface="+mn-lt"/>
              </a:rPr>
              <a:t>plătească diferența.</a:t>
            </a:r>
            <a:endParaRPr lang="en-US" b="1" dirty="0">
              <a:latin typeface="+mn-lt"/>
            </a:endParaRPr>
          </a:p>
          <a:p>
            <a:pPr algn="l"/>
            <a:r>
              <a:rPr lang="ro-RO" dirty="0">
                <a:latin typeface="+mn-lt"/>
              </a:rPr>
              <a:t>Dacă prețul biletului este </a:t>
            </a:r>
            <a:r>
              <a:rPr lang="ro-RO" b="1" dirty="0">
                <a:latin typeface="+mn-lt"/>
              </a:rPr>
              <a:t>mai mic</a:t>
            </a:r>
            <a:r>
              <a:rPr lang="ro-RO" dirty="0">
                <a:latin typeface="+mn-lt"/>
              </a:rPr>
              <a:t> vă rog să dați voucherul pasagerului. Suma rămasă se va putea folosii pentru alte rezervări timp de </a:t>
            </a:r>
            <a:r>
              <a:rPr lang="ro-RO" b="1" dirty="0">
                <a:latin typeface="+mn-lt"/>
              </a:rPr>
              <a:t>un an </a:t>
            </a:r>
            <a:r>
              <a:rPr lang="ro-RO" dirty="0">
                <a:latin typeface="+mn-lt"/>
              </a:rPr>
              <a:t>de la schimbare. </a:t>
            </a:r>
            <a:endParaRPr lang="en-US" dirty="0">
              <a:latin typeface="+mn-lt"/>
            </a:endParaRPr>
          </a:p>
          <a:p>
            <a:pPr algn="l"/>
            <a:endParaRPr lang="de-DE" dirty="0">
              <a:latin typeface="+mn-lt"/>
            </a:endParaRPr>
          </a:p>
        </p:txBody>
      </p:sp>
      <p:pic>
        <p:nvPicPr>
          <p:cNvPr id="11" name="Picture 4" descr="Information about how to cancel/change your boo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874">
            <a:off x="5278120" y="1538050"/>
            <a:ext cx="1264920" cy="12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Our great prices are sure to have you convinc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124">
            <a:off x="6890853" y="1603791"/>
            <a:ext cx="1275191" cy="127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7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Anulare parțială </a:t>
            </a:r>
            <a:r>
              <a:rPr lang="de-DE" dirty="0"/>
              <a:t>(</a:t>
            </a:r>
            <a:r>
              <a:rPr lang="ro-RO" dirty="0"/>
              <a:t>Procedura V</a:t>
            </a:r>
            <a:r>
              <a:rPr lang="de-DE" dirty="0"/>
              <a:t>oucher)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3467" b="-693"/>
          <a:stretch/>
        </p:blipFill>
        <p:spPr>
          <a:xfrm>
            <a:off x="1101112" y="1008231"/>
            <a:ext cx="4515486" cy="1903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698" y="1721528"/>
            <a:ext cx="877900" cy="396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12" y="2994749"/>
            <a:ext cx="4515486" cy="1245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911" y="1065436"/>
            <a:ext cx="2962051" cy="31752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489" y="4634933"/>
            <a:ext cx="85182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dirty="0">
                <a:latin typeface="+mn-lt"/>
              </a:rPr>
              <a:t>Pentru a </a:t>
            </a:r>
            <a:r>
              <a:rPr lang="ro-RO" b="1" dirty="0">
                <a:latin typeface="+mn-lt"/>
              </a:rPr>
              <a:t>schimba un singur bilet</a:t>
            </a:r>
            <a:r>
              <a:rPr lang="ro-RO" dirty="0">
                <a:latin typeface="+mn-lt"/>
              </a:rPr>
              <a:t> dintr-o rezervare de grup alege</a:t>
            </a:r>
            <a:r>
              <a:rPr lang="ro-RO" b="1" dirty="0">
                <a:latin typeface="+mn-lt"/>
              </a:rPr>
              <a:t> ”Anulare” </a:t>
            </a:r>
            <a:r>
              <a:rPr lang="ro-RO" dirty="0">
                <a:latin typeface="+mn-lt"/>
              </a:rPr>
              <a:t>lângă datele pasagerului. Chiar dacă doar o parte din rezervare a fost anulată se va genera un număr de rezervare nou, te rog să reprintezi biletele în consecință. </a:t>
            </a:r>
            <a:endParaRPr lang="en-US" dirty="0">
              <a:latin typeface="+mn-lt"/>
            </a:endParaRPr>
          </a:p>
          <a:p>
            <a:pPr algn="l"/>
            <a:r>
              <a:rPr lang="ro-RO" dirty="0">
                <a:latin typeface="+mn-lt"/>
              </a:rPr>
              <a:t>Un cod voucher va fi generat cu valoarea biletului minus 5 RON taxă de anulare. </a:t>
            </a:r>
            <a:endParaRPr lang="en-US" dirty="0">
              <a:latin typeface="+mn-lt"/>
            </a:endParaRPr>
          </a:p>
          <a:p>
            <a:pPr algn="l"/>
            <a:r>
              <a:rPr lang="ro-RO" b="1" dirty="0">
                <a:latin typeface="+mj-lt"/>
              </a:rPr>
              <a:t>Te rog să dai voucherul pasagerului</a:t>
            </a:r>
            <a:r>
              <a:rPr lang="ro-RO" dirty="0">
                <a:latin typeface="+mj-lt"/>
              </a:rPr>
              <a:t>, suma rămasă se va putea folosii pentru alte rezervări timp de un an de la schimbare</a:t>
            </a:r>
            <a:r>
              <a:rPr lang="ro-RO" dirty="0"/>
              <a:t>. </a:t>
            </a:r>
            <a:endParaRPr lang="en-US" dirty="0">
              <a:latin typeface="+mn-lt"/>
            </a:endParaRPr>
          </a:p>
          <a:p>
            <a:pPr algn="just"/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5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0240" y="925200"/>
            <a:ext cx="9113520" cy="5668640"/>
          </a:xfrm>
        </p:spPr>
        <p:txBody>
          <a:bodyPr/>
          <a:lstStyle/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ro-RO" sz="1400" b="0" dirty="0"/>
              <a:t>Pentru a anula complet rezervarea selectează </a:t>
            </a:r>
            <a:r>
              <a:rPr lang="ro-RO" sz="1400" dirty="0"/>
              <a:t>”Anularea rezervării”.</a:t>
            </a:r>
          </a:p>
          <a:p>
            <a:r>
              <a:rPr lang="ro-RO" sz="1400" b="0" dirty="0">
                <a:latin typeface="+mn-lt"/>
              </a:rPr>
              <a:t>Un </a:t>
            </a:r>
            <a:r>
              <a:rPr lang="ro-RO" sz="1400" dirty="0">
                <a:latin typeface="+mn-lt"/>
              </a:rPr>
              <a:t>cod voucher </a:t>
            </a:r>
            <a:r>
              <a:rPr lang="ro-RO" sz="1400" b="0" dirty="0">
                <a:latin typeface="+mn-lt"/>
              </a:rPr>
              <a:t>va fi generat cu valoarea biletului minus 5 RON taxă de anulare/bilet. Te rog să dai voucherul pasagerului. Suma rămasă se va putea folosii pentru alte rezervări FlixBus timp de un an de la anulare. </a:t>
            </a:r>
            <a:endParaRPr lang="en-US" sz="1400" b="0" dirty="0">
              <a:latin typeface="+mn-lt"/>
            </a:endParaRPr>
          </a:p>
          <a:p>
            <a:endParaRPr lang="ro-RO" sz="14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Anulare completă </a:t>
            </a:r>
            <a:r>
              <a:rPr lang="de-DE" dirty="0"/>
              <a:t>(</a:t>
            </a:r>
            <a:r>
              <a:rPr lang="ro-RO" dirty="0"/>
              <a:t>Procedura V</a:t>
            </a:r>
            <a:r>
              <a:rPr lang="de-DE" dirty="0"/>
              <a:t>oucher)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3467" b="-693"/>
          <a:stretch/>
        </p:blipFill>
        <p:spPr>
          <a:xfrm>
            <a:off x="1930400" y="1087474"/>
            <a:ext cx="6167120" cy="2599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127" y="2692743"/>
            <a:ext cx="1600945" cy="5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Calibri Aufrecht"/>
              </a:rPr>
              <a:t>Pasageri cu nevoi speciale</a:t>
            </a:r>
            <a:endParaRPr lang="de-DE" dirty="0">
              <a:latin typeface="Calibri Aufrech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13200" y="1577137"/>
            <a:ext cx="8992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l" fontAlgn="auto">
              <a:lnSpc>
                <a:spcPct val="150000"/>
              </a:lnSpc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600" dirty="0">
                <a:latin typeface="Calibri Aufrecht"/>
              </a:rPr>
              <a:t>Însoțitorul pasagerului cu disabilități primește un </a:t>
            </a:r>
            <a:r>
              <a:rPr lang="ro-RO" sz="1600" b="1" dirty="0">
                <a:latin typeface="Calibri Aufrecht"/>
              </a:rPr>
              <a:t>voucher cu reducere de 100%</a:t>
            </a:r>
            <a:endParaRPr lang="en-US" sz="1600" b="1" dirty="0">
              <a:latin typeface="Calibri Aufrecht"/>
            </a:endParaRPr>
          </a:p>
          <a:p>
            <a:pPr marL="285750" lvl="0" indent="-285750" algn="l" fontAlgn="auto">
              <a:lnSpc>
                <a:spcPct val="150000"/>
              </a:lnSpc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600" dirty="0">
                <a:latin typeface="Calibri Aufrecht"/>
              </a:rPr>
              <a:t>Te rog să ceri acest voucher imediat după rezervarea biletului pentru persoana</a:t>
            </a:r>
          </a:p>
          <a:p>
            <a:pPr lvl="0" algn="l" fontAlgn="auto">
              <a:lnSpc>
                <a:spcPct val="150000"/>
              </a:lnSpc>
              <a:spcAft>
                <a:spcPts val="0"/>
              </a:spcAft>
              <a:buClr>
                <a:schemeClr val="bg2"/>
              </a:buClr>
            </a:pPr>
            <a:r>
              <a:rPr lang="ro-RO" sz="1600" dirty="0">
                <a:latin typeface="Calibri Aufrecht"/>
              </a:rPr>
              <a:t>       cu dizabilitatea.</a:t>
            </a:r>
            <a:endParaRPr lang="en-US" sz="1600" dirty="0">
              <a:latin typeface="Calibri Aufrecht"/>
            </a:endParaRPr>
          </a:p>
          <a:p>
            <a:pPr marL="285750" lvl="0" indent="-285750" algn="l" fontAlgn="auto">
              <a:lnSpc>
                <a:spcPct val="150000"/>
              </a:lnSpc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600" dirty="0">
                <a:latin typeface="Calibri Aufrecht"/>
              </a:rPr>
              <a:t>Contactează:</a:t>
            </a:r>
            <a:r>
              <a:rPr lang="en-US" sz="1600" dirty="0">
                <a:latin typeface="Calibri Aufrecht"/>
              </a:rPr>
              <a:t> </a:t>
            </a:r>
            <a:r>
              <a:rPr lang="en-US" sz="1600" b="1" dirty="0">
                <a:solidFill>
                  <a:srgbClr val="FFAD00"/>
                </a:solidFill>
                <a:latin typeface="Calibri Aufrecht"/>
                <a:hlinkClick r:id="rId2"/>
              </a:rPr>
              <a:t>agency@flixbus.com</a:t>
            </a:r>
            <a:r>
              <a:rPr lang="en-US" sz="1600" b="1" dirty="0">
                <a:solidFill>
                  <a:srgbClr val="FFAD00"/>
                </a:solidFill>
                <a:latin typeface="Calibri Aufrecht"/>
              </a:rPr>
              <a:t> </a:t>
            </a:r>
            <a:r>
              <a:rPr lang="ro-RO" sz="1600" dirty="0">
                <a:latin typeface="Calibri Aufrecht"/>
              </a:rPr>
              <a:t>sau</a:t>
            </a:r>
            <a:r>
              <a:rPr lang="en-US" sz="1600" dirty="0">
                <a:latin typeface="Calibri Aufrecht"/>
              </a:rPr>
              <a:t> +49 (0)30 / 300 137 300 </a:t>
            </a:r>
            <a:r>
              <a:rPr lang="ro-RO" sz="1600" dirty="0">
                <a:latin typeface="Calibri Aufrecht"/>
              </a:rPr>
              <a:t>pentru a cere </a:t>
            </a:r>
            <a:r>
              <a:rPr lang="en-US" sz="1600" dirty="0">
                <a:latin typeface="Calibri Aufrecht"/>
              </a:rPr>
              <a:t/>
            </a:r>
            <a:br>
              <a:rPr lang="en-US" sz="1600" dirty="0">
                <a:latin typeface="Calibri Aufrecht"/>
              </a:rPr>
            </a:br>
            <a:r>
              <a:rPr lang="ro-RO" sz="1600" dirty="0">
                <a:latin typeface="Calibri Aufrecht"/>
              </a:rPr>
              <a:t>cod special pentru însoțitor</a:t>
            </a:r>
            <a:r>
              <a:rPr lang="en-US" sz="1600" dirty="0">
                <a:latin typeface="Calibri Aufrecht"/>
              </a:rPr>
              <a:t>.</a:t>
            </a:r>
          </a:p>
          <a:p>
            <a:pPr marL="285750" lvl="0" indent="-285750" algn="l" fontAlgn="auto">
              <a:lnSpc>
                <a:spcPct val="150000"/>
              </a:lnSpc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600" dirty="0">
                <a:latin typeface="Calibri Aufrecht"/>
              </a:rPr>
              <a:t>Poți introduce codul în coșul de cumpărături.</a:t>
            </a:r>
          </a:p>
          <a:p>
            <a:pPr marL="285750" lvl="0" indent="-285750" algn="l" fontAlgn="auto">
              <a:lnSpc>
                <a:spcPct val="150000"/>
              </a:lnSpc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600" dirty="0">
                <a:latin typeface="Calibri Aufrecht"/>
              </a:rPr>
              <a:t>Dacă este necesar putem oferii mai multe coduri în avans.</a:t>
            </a:r>
            <a:endParaRPr lang="en-US" sz="1600" dirty="0">
              <a:latin typeface="Calibri Aufrecht"/>
            </a:endParaRPr>
          </a:p>
          <a:p>
            <a:pPr marL="285750" lvl="0" indent="-285750" algn="l" fontAlgn="auto">
              <a:lnSpc>
                <a:spcPct val="150000"/>
              </a:lnSpc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libri Aufrecht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  <a:buClr>
                <a:schemeClr val="bg2"/>
              </a:buClr>
            </a:pPr>
            <a:r>
              <a:rPr lang="de-DE" sz="1600" b="1" dirty="0">
                <a:solidFill>
                  <a:srgbClr val="73D700"/>
                </a:solidFill>
                <a:latin typeface="Calibri Aufrecht"/>
              </a:rPr>
              <a:t>Not</a:t>
            </a:r>
            <a:r>
              <a:rPr lang="ro-RO" sz="1600" b="1" dirty="0">
                <a:solidFill>
                  <a:srgbClr val="73D700"/>
                </a:solidFill>
                <a:latin typeface="Calibri Aufrecht"/>
              </a:rPr>
              <a:t>ă</a:t>
            </a:r>
            <a:r>
              <a:rPr lang="de-DE" sz="1600" b="1" dirty="0">
                <a:solidFill>
                  <a:srgbClr val="73D700"/>
                </a:solidFill>
                <a:latin typeface="Calibri Aufrecht"/>
              </a:rPr>
              <a:t>:</a:t>
            </a:r>
            <a:r>
              <a:rPr lang="ro-RO" sz="1600" b="1" dirty="0">
                <a:solidFill>
                  <a:srgbClr val="73D700"/>
                </a:solidFill>
                <a:latin typeface="Calibri Aufrecht"/>
              </a:rPr>
              <a:t> </a:t>
            </a:r>
            <a:r>
              <a:rPr lang="ro-RO" sz="1600" dirty="0">
                <a:latin typeface="Calibri Aufrecht"/>
              </a:rPr>
              <a:t>Pasagerul cu di</a:t>
            </a:r>
            <a:r>
              <a:rPr lang="en-US" sz="1600" dirty="0">
                <a:latin typeface="Calibri Aufrecht"/>
              </a:rPr>
              <a:t>z</a:t>
            </a:r>
            <a:r>
              <a:rPr lang="ro-RO" sz="1600" dirty="0">
                <a:latin typeface="Calibri Aufrecht"/>
              </a:rPr>
              <a:t>abilitate este obligat să arate confirmare </a:t>
            </a:r>
            <a:r>
              <a:rPr lang="en-US" sz="1600" dirty="0">
                <a:latin typeface="Calibri Aufrecht"/>
              </a:rPr>
              <a:t>c</a:t>
            </a:r>
            <a:r>
              <a:rPr lang="ro-RO" sz="1600" dirty="0">
                <a:latin typeface="Calibri Aufrecht"/>
              </a:rPr>
              <a:t>ă prezența 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buClr>
                <a:schemeClr val="bg2"/>
              </a:buClr>
            </a:pPr>
            <a:r>
              <a:rPr lang="ro-RO" sz="1600" dirty="0">
                <a:latin typeface="Calibri Aufrecht"/>
              </a:rPr>
              <a:t>însoțitorului este necesară. Documentul trebuie arătat în agenția de bilet. 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buClr>
                <a:schemeClr val="bg2"/>
              </a:buClr>
            </a:pPr>
            <a:r>
              <a:rPr lang="ro-RO" sz="1600" dirty="0">
                <a:latin typeface="Calibri Aufrecht"/>
              </a:rPr>
              <a:t>Ca agenție ai responsabilitatea să verifici documentele când ceri un bilet gratuit.</a:t>
            </a:r>
            <a:endParaRPr lang="de-DE" sz="1600" dirty="0">
              <a:latin typeface="Calibri Aufrecht"/>
            </a:endParaRPr>
          </a:p>
        </p:txBody>
      </p:sp>
      <p:pic>
        <p:nvPicPr>
          <p:cNvPr id="605186" name="Picture 2" descr="FlixBus&amp;#039; ser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60" y="141277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5188" name="Picture 4" descr="Information about how to cancel/change your boo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60" y="372942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5190" name="Picture 6" descr="Our great prices are sure to have you convinc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60" y="48177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5192" name="Picture 8" descr="Stay informed with the FlixBus newslet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760" y="254111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64297"/>
            <a:ext cx="4332976" cy="451806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>
                <a:latin typeface="Calibri Aufrecht"/>
              </a:rPr>
              <a:t>Bine ați venit la</a:t>
            </a:r>
            <a:r>
              <a:rPr lang="de-DE" sz="1400" b="0" dirty="0">
                <a:latin typeface="Calibri Aufrecht"/>
              </a:rPr>
              <a:t> FlixBus</a:t>
            </a:r>
            <a:endParaRPr lang="ro-RO" sz="1400" b="0" dirty="0">
              <a:latin typeface="Calibri Aufrecht"/>
            </a:endParaRP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>
                <a:latin typeface="Calibri Aufrecht"/>
              </a:rPr>
              <a:t>Despre FlixBus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>
                <a:latin typeface="Calibri Aufrecht"/>
              </a:rPr>
              <a:t>Beneficiile tale</a:t>
            </a:r>
            <a:endParaRPr lang="de-DE" sz="1400" b="0" dirty="0">
              <a:latin typeface="Calibri Aufrecht"/>
            </a:endParaRP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>
                <a:latin typeface="Calibri Aufrecht"/>
              </a:rPr>
              <a:t>Rezervare ușoară</a:t>
            </a:r>
            <a:endParaRPr lang="de-DE" sz="1400" b="0" dirty="0">
              <a:latin typeface="Calibri Aufrecht"/>
            </a:endParaRP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>
                <a:latin typeface="Calibri Aufrecht"/>
              </a:rPr>
              <a:t>Anulare și modificare</a:t>
            </a:r>
            <a:endParaRPr lang="de-DE" sz="1400" b="0" dirty="0">
              <a:latin typeface="Calibri Aufrecht"/>
            </a:endParaRP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>
                <a:latin typeface="Calibri Aufrecht"/>
              </a:rPr>
              <a:t>Schimbarea datelor pasagerului</a:t>
            </a:r>
            <a:endParaRPr lang="de-DE" sz="1400" b="0" dirty="0">
              <a:latin typeface="Calibri Aufrecht"/>
            </a:endParaRP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>
                <a:latin typeface="Calibri Aufrecht"/>
              </a:rPr>
              <a:t>Schimbarea itinerarului</a:t>
            </a:r>
            <a:endParaRPr lang="de-DE" sz="1400" b="0" dirty="0">
              <a:latin typeface="Calibri Aufrecht"/>
            </a:endParaRP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/>
              <a:t>Anulare parțială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/>
              <a:t>Anulare completă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>
                <a:latin typeface="Calibri Aufrecht"/>
              </a:rPr>
              <a:t>Pasageri cu nevoi speciale</a:t>
            </a:r>
            <a:endParaRPr lang="de-DE" sz="1400" b="0" dirty="0">
              <a:latin typeface="Calibri Aufrecht"/>
            </a:endParaRP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>
                <a:latin typeface="Calibri Aufrecht"/>
              </a:rPr>
              <a:t>Rezervări de grup în avans</a:t>
            </a:r>
            <a:r>
              <a:rPr lang="de-DE" sz="1400" b="0" dirty="0">
                <a:latin typeface="Calibri Aufrecht"/>
              </a:rPr>
              <a:t> </a:t>
            </a: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>
                <a:latin typeface="Calibri Aufrecht"/>
              </a:rPr>
              <a:t>P</a:t>
            </a:r>
            <a:r>
              <a:rPr lang="de-DE" sz="1400" b="0" dirty="0">
                <a:latin typeface="Calibri Aufrecht"/>
              </a:rPr>
              <a:t>ortal</a:t>
            </a:r>
            <a:r>
              <a:rPr lang="ro-RO" sz="1400" b="0" dirty="0">
                <a:latin typeface="Calibri Aufrecht"/>
              </a:rPr>
              <a:t> pentru agenții</a:t>
            </a:r>
            <a:endParaRPr lang="de-DE" sz="1400" b="0" dirty="0">
              <a:latin typeface="Calibri Aufrecht"/>
            </a:endParaRPr>
          </a:p>
          <a:p>
            <a:pPr marL="285750" indent="-2857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sz="1400" b="0" dirty="0">
                <a:latin typeface="Calibri Aufrecht"/>
              </a:rPr>
              <a:t>Co</a:t>
            </a:r>
            <a:r>
              <a:rPr lang="de-DE" sz="1400" b="0" dirty="0">
                <a:latin typeface="Calibri Aufrecht"/>
              </a:rPr>
              <a:t>ntact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400" b="0" dirty="0">
              <a:latin typeface="Calibri Aufrecht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Conținut</a:t>
            </a:r>
            <a:endParaRPr lang="de-DE" dirty="0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65" y="1715081"/>
            <a:ext cx="4187335" cy="2790859"/>
          </a:xfrm>
          <a:prstGeom prst="rect">
            <a:avLst/>
          </a:prstGeom>
        </p:spPr>
      </p:pic>
      <p:sp>
        <p:nvSpPr>
          <p:cNvPr id="7" name="Inhaltsplatzhalter 1"/>
          <p:cNvSpPr txBox="1">
            <a:spLocks/>
          </p:cNvSpPr>
          <p:nvPr/>
        </p:nvSpPr>
        <p:spPr bwMode="auto">
          <a:xfrm>
            <a:off x="4723501" y="1164297"/>
            <a:ext cx="4331714" cy="45180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j-lt"/>
                <a:cs typeface="+mn-cs"/>
              </a:defRPr>
            </a:lvl3pPr>
            <a:lvl4pPr marL="13763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589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  <a:latin typeface="+mj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400" b="0" kern="0" dirty="0">
                <a:latin typeface="Calibri Aufrecht"/>
              </a:rPr>
              <a:t>Pag</a:t>
            </a:r>
            <a:r>
              <a:rPr lang="ro-RO" sz="1400" b="0" kern="0" dirty="0">
                <a:latin typeface="Calibri Aufrecht"/>
              </a:rPr>
              <a:t>ina</a:t>
            </a:r>
            <a:r>
              <a:rPr lang="de-DE" sz="1400" b="0" kern="0" dirty="0">
                <a:latin typeface="Calibri Aufrecht"/>
              </a:rPr>
              <a:t> </a:t>
            </a:r>
            <a:r>
              <a:rPr lang="ro-RO" sz="1400" b="0" kern="0" dirty="0">
                <a:latin typeface="Calibri Aufrecht"/>
              </a:rPr>
              <a:t>3</a:t>
            </a:r>
          </a:p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ro-RO" sz="1400" b="0" kern="0" dirty="0">
                <a:latin typeface="Calibri Aufrecht"/>
              </a:rPr>
              <a:t>Pagina 4</a:t>
            </a:r>
          </a:p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ro-RO" sz="1400" b="0" kern="0" dirty="0">
                <a:latin typeface="Calibri Aufrecht"/>
              </a:rPr>
              <a:t>Pagina 5</a:t>
            </a:r>
            <a:endParaRPr lang="de-DE" sz="1400" b="0" kern="0" dirty="0">
              <a:latin typeface="Calibri Aufrecht"/>
            </a:endParaRPr>
          </a:p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400" b="0" kern="0" dirty="0">
                <a:latin typeface="Calibri Aufrecht"/>
              </a:rPr>
              <a:t>Pag</a:t>
            </a:r>
            <a:r>
              <a:rPr lang="ro-RO" sz="1400" b="0" kern="0" dirty="0">
                <a:latin typeface="Calibri Aufrecht"/>
              </a:rPr>
              <a:t>ina</a:t>
            </a:r>
            <a:r>
              <a:rPr lang="de-DE" sz="1400" b="0" kern="0" dirty="0">
                <a:latin typeface="Calibri Aufrecht"/>
              </a:rPr>
              <a:t> </a:t>
            </a:r>
            <a:r>
              <a:rPr lang="ro-RO" sz="1400" b="0" kern="0" dirty="0">
                <a:latin typeface="Calibri Aufrecht"/>
              </a:rPr>
              <a:t>5-11</a:t>
            </a:r>
            <a:endParaRPr lang="de-DE" sz="1400" b="0" kern="0" dirty="0">
              <a:latin typeface="Calibri Aufrecht"/>
            </a:endParaRPr>
          </a:p>
          <a:p>
            <a:pPr>
              <a:spcBef>
                <a:spcPts val="600"/>
              </a:spcBef>
              <a:buClr>
                <a:schemeClr val="bg2"/>
              </a:buClr>
            </a:pPr>
            <a:r>
              <a:rPr lang="de-DE" sz="1400" b="0" kern="0" dirty="0">
                <a:latin typeface="Calibri Aufrecht"/>
              </a:rPr>
              <a:t>Pag</a:t>
            </a:r>
            <a:r>
              <a:rPr lang="ro-RO" sz="1400" b="0" kern="0" dirty="0">
                <a:latin typeface="Calibri Aufrecht"/>
              </a:rPr>
              <a:t>ina</a:t>
            </a:r>
            <a:r>
              <a:rPr lang="de-DE" sz="1400" b="0" kern="0" dirty="0">
                <a:latin typeface="Calibri Aufrecht"/>
              </a:rPr>
              <a:t> 1</a:t>
            </a:r>
            <a:r>
              <a:rPr lang="ro-RO" sz="1400" b="0" kern="0" dirty="0">
                <a:latin typeface="Calibri Aufrecht"/>
              </a:rPr>
              <a:t>2</a:t>
            </a:r>
            <a:endParaRPr lang="de-DE" sz="1400" b="0" kern="0" dirty="0">
              <a:latin typeface="Calibri Aufrecht"/>
            </a:endParaRPr>
          </a:p>
          <a:p>
            <a:pPr>
              <a:spcBef>
                <a:spcPts val="600"/>
              </a:spcBef>
            </a:pPr>
            <a:r>
              <a:rPr lang="de-DE" sz="1400" b="0" kern="0" dirty="0">
                <a:latin typeface="Calibri Aufrecht"/>
              </a:rPr>
              <a:t>Pag</a:t>
            </a:r>
            <a:r>
              <a:rPr lang="ro-RO" sz="1400" b="0" kern="0" dirty="0">
                <a:latin typeface="Calibri Aufrecht"/>
              </a:rPr>
              <a:t>ina</a:t>
            </a:r>
            <a:r>
              <a:rPr lang="de-DE" sz="1400" b="0" kern="0" dirty="0">
                <a:latin typeface="Calibri Aufrecht"/>
              </a:rPr>
              <a:t> 1</a:t>
            </a:r>
            <a:r>
              <a:rPr lang="ro-RO" sz="1400" b="0" kern="0" dirty="0">
                <a:latin typeface="Calibri Aufrecht"/>
              </a:rPr>
              <a:t>3</a:t>
            </a:r>
            <a:endParaRPr lang="de-DE" sz="1400" b="0" kern="0" dirty="0">
              <a:latin typeface="Calibri Aufrecht"/>
            </a:endParaRPr>
          </a:p>
          <a:p>
            <a:pPr>
              <a:spcBef>
                <a:spcPts val="600"/>
              </a:spcBef>
            </a:pPr>
            <a:r>
              <a:rPr lang="de-DE" sz="1400" b="0" kern="0" dirty="0">
                <a:latin typeface="Calibri Aufrecht"/>
              </a:rPr>
              <a:t>Pag</a:t>
            </a:r>
            <a:r>
              <a:rPr lang="ro-RO" sz="1400" b="0" kern="0" dirty="0">
                <a:latin typeface="Calibri Aufrecht"/>
              </a:rPr>
              <a:t>ina</a:t>
            </a:r>
            <a:r>
              <a:rPr lang="de-DE" sz="1400" b="0" kern="0" dirty="0">
                <a:latin typeface="Calibri Aufrecht"/>
              </a:rPr>
              <a:t> 1</a:t>
            </a:r>
            <a:r>
              <a:rPr lang="ro-RO" sz="1400" b="0" kern="0" dirty="0">
                <a:latin typeface="Calibri Aufrecht"/>
              </a:rPr>
              <a:t>4</a:t>
            </a:r>
            <a:endParaRPr lang="de-DE" sz="1400" b="0" kern="0" dirty="0">
              <a:latin typeface="Calibri Aufrecht"/>
            </a:endParaRPr>
          </a:p>
          <a:p>
            <a:pPr>
              <a:spcBef>
                <a:spcPts val="600"/>
              </a:spcBef>
            </a:pPr>
            <a:r>
              <a:rPr lang="de-DE" sz="1400" b="0" kern="0" dirty="0">
                <a:latin typeface="Calibri Aufrecht"/>
              </a:rPr>
              <a:t>Pag</a:t>
            </a:r>
            <a:r>
              <a:rPr lang="ro-RO" sz="1400" b="0" kern="0" dirty="0">
                <a:latin typeface="Calibri Aufrecht"/>
              </a:rPr>
              <a:t>ina</a:t>
            </a:r>
            <a:r>
              <a:rPr lang="de-DE" sz="1400" b="0" kern="0" dirty="0">
                <a:latin typeface="Calibri Aufrecht"/>
              </a:rPr>
              <a:t> 1</a:t>
            </a:r>
            <a:r>
              <a:rPr lang="ro-RO" sz="1400" b="0" kern="0" dirty="0">
                <a:latin typeface="Calibri Aufrecht"/>
              </a:rPr>
              <a:t>5</a:t>
            </a:r>
            <a:r>
              <a:rPr lang="de-DE" sz="1400" b="0" kern="0" dirty="0">
                <a:latin typeface="Calibri Aufrecht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DE" sz="1400" b="0" kern="0" dirty="0">
                <a:latin typeface="Calibri Aufrecht"/>
              </a:rPr>
              <a:t>Pag</a:t>
            </a:r>
            <a:r>
              <a:rPr lang="ro-RO" sz="1400" b="0" kern="0" dirty="0">
                <a:latin typeface="Calibri Aufrecht"/>
              </a:rPr>
              <a:t>ina</a:t>
            </a:r>
            <a:r>
              <a:rPr lang="de-DE" sz="1400" b="0" kern="0" dirty="0">
                <a:latin typeface="Calibri Aufrecht"/>
              </a:rPr>
              <a:t> 1</a:t>
            </a:r>
            <a:r>
              <a:rPr lang="ro-RO" sz="1400" b="0" kern="0" dirty="0">
                <a:latin typeface="Calibri Aufrecht"/>
              </a:rPr>
              <a:t>6</a:t>
            </a:r>
            <a:endParaRPr lang="de-DE" sz="1400" b="0" kern="0" dirty="0">
              <a:latin typeface="Calibri Aufrecht"/>
            </a:endParaRPr>
          </a:p>
          <a:p>
            <a:pPr>
              <a:spcBef>
                <a:spcPts val="600"/>
              </a:spcBef>
            </a:pPr>
            <a:r>
              <a:rPr lang="de-DE" sz="1400" b="0" kern="0" dirty="0">
                <a:latin typeface="Calibri Aufrecht"/>
              </a:rPr>
              <a:t>Pag</a:t>
            </a:r>
            <a:r>
              <a:rPr lang="ro-RO" sz="1400" b="0" kern="0" dirty="0">
                <a:latin typeface="Calibri Aufrecht"/>
              </a:rPr>
              <a:t>ina</a:t>
            </a:r>
            <a:r>
              <a:rPr lang="de-DE" sz="1400" b="0" kern="0" dirty="0">
                <a:latin typeface="Calibri Aufrecht"/>
              </a:rPr>
              <a:t> 1</a:t>
            </a:r>
            <a:r>
              <a:rPr lang="ro-RO" sz="1400" b="0" kern="0" dirty="0">
                <a:latin typeface="Calibri Aufrecht"/>
              </a:rPr>
              <a:t>7</a:t>
            </a:r>
            <a:endParaRPr lang="de-DE" sz="1400" b="0" kern="0" dirty="0">
              <a:latin typeface="Calibri Aufrecht"/>
            </a:endParaRPr>
          </a:p>
          <a:p>
            <a:pPr>
              <a:spcBef>
                <a:spcPts val="600"/>
              </a:spcBef>
            </a:pPr>
            <a:r>
              <a:rPr lang="de-DE" sz="1400" b="0" kern="0" dirty="0">
                <a:latin typeface="Calibri Aufrecht"/>
              </a:rPr>
              <a:t>Pag</a:t>
            </a:r>
            <a:r>
              <a:rPr lang="ro-RO" sz="1400" b="0" kern="0" dirty="0">
                <a:latin typeface="Calibri Aufrecht"/>
              </a:rPr>
              <a:t>ina</a:t>
            </a:r>
            <a:r>
              <a:rPr lang="de-DE" sz="1400" b="0" kern="0" dirty="0">
                <a:latin typeface="Calibri Aufrecht"/>
              </a:rPr>
              <a:t> 1</a:t>
            </a:r>
            <a:r>
              <a:rPr lang="ro-RO" sz="1400" b="0" kern="0" dirty="0">
                <a:latin typeface="Calibri Aufrecht"/>
              </a:rPr>
              <a:t>8</a:t>
            </a:r>
            <a:endParaRPr lang="de-DE" sz="1400" b="0" kern="0" dirty="0">
              <a:latin typeface="Calibri Aufrecht"/>
            </a:endParaRPr>
          </a:p>
          <a:p>
            <a:pPr>
              <a:spcBef>
                <a:spcPts val="600"/>
              </a:spcBef>
            </a:pPr>
            <a:r>
              <a:rPr lang="de-DE" sz="1400" b="0" kern="0" dirty="0">
                <a:latin typeface="Calibri Aufrecht"/>
              </a:rPr>
              <a:t>Pag</a:t>
            </a:r>
            <a:r>
              <a:rPr lang="ro-RO" sz="1400" b="0" kern="0" dirty="0">
                <a:latin typeface="Calibri Aufrecht"/>
              </a:rPr>
              <a:t>ina</a:t>
            </a:r>
            <a:r>
              <a:rPr lang="de-DE" sz="1400" b="0" kern="0" dirty="0">
                <a:latin typeface="Calibri Aufrecht"/>
              </a:rPr>
              <a:t> 1</a:t>
            </a:r>
            <a:r>
              <a:rPr lang="ro-RO" sz="1400" b="0" kern="0" dirty="0">
                <a:latin typeface="Calibri Aufrecht"/>
              </a:rPr>
              <a:t>9</a:t>
            </a:r>
            <a:r>
              <a:rPr lang="de-DE" sz="1400" b="0" kern="0" dirty="0">
                <a:latin typeface="Calibri Aufrecht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de-DE" sz="1400" b="0" kern="0" dirty="0">
                <a:latin typeface="Calibri Aufrecht"/>
              </a:rPr>
              <a:t>Pag</a:t>
            </a:r>
            <a:r>
              <a:rPr lang="ro-RO" sz="1400" b="0" kern="0" dirty="0">
                <a:latin typeface="Calibri Aufrecht"/>
              </a:rPr>
              <a:t>ina</a:t>
            </a:r>
            <a:r>
              <a:rPr lang="de-DE" sz="1400" b="0" kern="0" dirty="0">
                <a:latin typeface="Calibri Aufrecht"/>
              </a:rPr>
              <a:t> </a:t>
            </a:r>
            <a:r>
              <a:rPr lang="ro-RO" sz="1400" b="0" kern="0" dirty="0">
                <a:latin typeface="Calibri Aufrecht"/>
              </a:rPr>
              <a:t>20</a:t>
            </a:r>
            <a:r>
              <a:rPr lang="de-DE" sz="1400" b="0" kern="0" dirty="0">
                <a:latin typeface="Calibri Aufrecht"/>
              </a:rPr>
              <a:t> </a:t>
            </a:r>
          </a:p>
          <a:p>
            <a:pPr>
              <a:spcBef>
                <a:spcPts val="600"/>
              </a:spcBef>
            </a:pPr>
            <a:endParaRPr lang="de-DE" sz="1400" b="0" kern="0" dirty="0">
              <a:latin typeface="Calibri Aufrecht"/>
            </a:endParaRPr>
          </a:p>
          <a:p>
            <a:pPr>
              <a:spcBef>
                <a:spcPts val="600"/>
              </a:spcBef>
            </a:pPr>
            <a:endParaRPr lang="de-DE" sz="1400" b="0" kern="0" dirty="0">
              <a:latin typeface="Calibri Aufrecht"/>
            </a:endParaRPr>
          </a:p>
        </p:txBody>
      </p:sp>
      <p:pic>
        <p:nvPicPr>
          <p:cNvPr id="604162" name="Picture 2" descr="https://www.flixbus.com/sites/all/themes/flixbus_2014/sassBootstrap/images/footer-2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" y="4745037"/>
            <a:ext cx="9906000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9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58414"/>
            <a:ext cx="8992800" cy="1116815"/>
          </a:xfrm>
        </p:spPr>
        <p:txBody>
          <a:bodyPr/>
          <a:lstStyle/>
          <a:p>
            <a:r>
              <a:rPr lang="de-DE" dirty="0">
                <a:latin typeface="Calibri Aufrecht"/>
              </a:rPr>
              <a:t/>
            </a:r>
            <a:br>
              <a:rPr lang="de-DE" dirty="0">
                <a:latin typeface="Calibri Aufrecht"/>
              </a:rPr>
            </a:br>
            <a:r>
              <a:rPr lang="de-DE" dirty="0">
                <a:latin typeface="Calibri Aufrecht"/>
              </a:rPr>
              <a:t/>
            </a:r>
            <a:br>
              <a:rPr lang="de-DE" dirty="0">
                <a:latin typeface="Calibri Aufrecht"/>
              </a:rPr>
            </a:br>
            <a:r>
              <a:rPr lang="de-DE" dirty="0">
                <a:latin typeface="Calibri Aufrecht"/>
              </a:rPr>
              <a:t/>
            </a:r>
            <a:br>
              <a:rPr lang="de-DE" dirty="0">
                <a:latin typeface="Calibri Aufrecht"/>
              </a:rPr>
            </a:br>
            <a:r>
              <a:rPr lang="de-DE" dirty="0">
                <a:latin typeface="Calibri Aufrecht"/>
              </a:rPr>
              <a:t/>
            </a:r>
            <a:br>
              <a:rPr lang="de-DE" dirty="0">
                <a:latin typeface="Calibri Aufrecht"/>
              </a:rPr>
            </a:br>
            <a:r>
              <a:rPr lang="de-DE" dirty="0">
                <a:latin typeface="Calibri Aufrecht"/>
              </a:rPr>
              <a:t/>
            </a:r>
            <a:br>
              <a:rPr lang="de-DE" dirty="0">
                <a:latin typeface="Calibri Aufrecht"/>
              </a:rPr>
            </a:br>
            <a:r>
              <a:rPr lang="de-DE" dirty="0">
                <a:latin typeface="Calibri Aufrecht"/>
              </a:rPr>
              <a:t/>
            </a:r>
            <a:br>
              <a:rPr lang="de-DE" dirty="0">
                <a:latin typeface="Calibri Aufrecht"/>
              </a:rPr>
            </a:br>
            <a:r>
              <a:rPr lang="de-DE" dirty="0">
                <a:latin typeface="Calibri Aufrecht"/>
              </a:rPr>
              <a:t/>
            </a:r>
            <a:br>
              <a:rPr lang="de-DE" dirty="0">
                <a:latin typeface="Calibri Aufrecht"/>
              </a:rPr>
            </a:br>
            <a:r>
              <a:rPr lang="de-DE" dirty="0">
                <a:latin typeface="Calibri Aufrecht"/>
              </a:rPr>
              <a:t/>
            </a:r>
            <a:br>
              <a:rPr lang="de-DE" dirty="0">
                <a:latin typeface="Calibri Aufrecht"/>
              </a:rPr>
            </a:br>
            <a:r>
              <a:rPr lang="de-DE" dirty="0">
                <a:latin typeface="Calibri Aufrecht"/>
              </a:rPr>
              <a:t/>
            </a:r>
            <a:br>
              <a:rPr lang="de-DE" dirty="0">
                <a:latin typeface="Calibri Aufrecht"/>
              </a:rPr>
            </a:br>
            <a:r>
              <a:rPr lang="de-DE" dirty="0">
                <a:latin typeface="Calibri Aufrecht"/>
              </a:rPr>
              <a:t/>
            </a:r>
            <a:br>
              <a:rPr lang="de-DE" dirty="0">
                <a:latin typeface="Calibri Aufrecht"/>
              </a:rPr>
            </a:br>
            <a:r>
              <a:rPr lang="de-DE" dirty="0"/>
              <a:t/>
            </a:r>
            <a:br>
              <a:rPr lang="de-DE" dirty="0"/>
            </a:br>
            <a:r>
              <a:rPr lang="ro-RO" dirty="0"/>
              <a:t>Bine ai venit la FlixBus!!</a:t>
            </a:r>
            <a:r>
              <a:rPr lang="de-DE" dirty="0"/>
              <a:t/>
            </a:r>
            <a:br>
              <a:rPr lang="de-DE" dirty="0"/>
            </a:br>
            <a:r>
              <a:rPr lang="de-DE" dirty="0">
                <a:latin typeface="Calibri Aufrecht"/>
              </a:rPr>
              <a:t>			</a:t>
            </a:r>
          </a:p>
        </p:txBody>
      </p:sp>
      <p:sp>
        <p:nvSpPr>
          <p:cNvPr id="6" name="Rechteck 5"/>
          <p:cNvSpPr/>
          <p:nvPr/>
        </p:nvSpPr>
        <p:spPr>
          <a:xfrm>
            <a:off x="755072" y="1275229"/>
            <a:ext cx="659938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ro-RO" b="1" dirty="0">
                <a:latin typeface="Calibri Aufrecht"/>
                <a:cs typeface="ヒラギノ角ゴ Pro W3" charset="-128"/>
              </a:rPr>
              <a:t>Ne face mare plăcere să te întâmpinăm ca agenție FlixBus</a:t>
            </a:r>
            <a:endParaRPr lang="en-US" b="1" dirty="0">
              <a:latin typeface="Calibri Aufrecht"/>
              <a:cs typeface="ヒラギノ角ゴ Pro W3" charset="-128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ro-RO" dirty="0">
                <a:latin typeface="Calibri Aufrecht"/>
                <a:cs typeface="ヒラギノ角ゴ Pro W3" charset="-128"/>
              </a:rPr>
              <a:t>Acest ghid te va ajuta în </a:t>
            </a:r>
            <a:r>
              <a:rPr lang="ro-RO" b="1" dirty="0">
                <a:latin typeface="Calibri Aufrecht"/>
                <a:cs typeface="ヒラギノ角ゴ Pro W3" charset="-128"/>
              </a:rPr>
              <a:t>rezervarea, schimbare și anularea </a:t>
            </a:r>
            <a:r>
              <a:rPr lang="ro-RO" dirty="0">
                <a:latin typeface="Calibri Aufrecht"/>
                <a:cs typeface="ヒラギノ角ゴ Pro W3" charset="-128"/>
              </a:rPr>
              <a:t>biletelor, </a:t>
            </a:r>
            <a:r>
              <a:rPr lang="ro-RO" b="1" dirty="0">
                <a:latin typeface="Calibri Aufrecht"/>
                <a:cs typeface="ヒラギノ角ゴ Pro W3" charset="-128"/>
              </a:rPr>
              <a:t>manevrarea voucherelor</a:t>
            </a:r>
            <a:r>
              <a:rPr lang="ro-RO" dirty="0">
                <a:latin typeface="Calibri Aufrecht"/>
                <a:cs typeface="ヒラギノ角ゴ Pro W3" charset="-128"/>
              </a:rPr>
              <a:t> și altele.</a:t>
            </a:r>
            <a:endParaRPr lang="en-US" dirty="0">
              <a:latin typeface="Calibri Aufrecht"/>
              <a:cs typeface="ヒラギノ角ゴ Pro W3" charset="-128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ro-RO" dirty="0">
                <a:latin typeface="Calibri Aufrecht"/>
                <a:cs typeface="ヒラギノ角ゴ Pro W3" charset="-128"/>
              </a:rPr>
              <a:t>Dacă totuși ai întrebări sau ai nevoie de asistență nu ezita să ne </a:t>
            </a:r>
            <a:r>
              <a:rPr lang="ro-RO" b="1" dirty="0">
                <a:solidFill>
                  <a:srgbClr val="FFAD00"/>
                </a:solidFill>
                <a:latin typeface="Calibri Aufrecht"/>
                <a:cs typeface="ヒラギノ角ゴ Pro W3" charset="-128"/>
              </a:rPr>
              <a:t>contactezi</a:t>
            </a:r>
            <a:r>
              <a:rPr lang="ro-RO" dirty="0">
                <a:latin typeface="Calibri Aufrecht"/>
                <a:cs typeface="ヒラギノ角ゴ Pro W3" charset="-128"/>
              </a:rPr>
              <a:t>. </a:t>
            </a:r>
            <a:endParaRPr lang="en-US" dirty="0">
              <a:latin typeface="Calibri Aufrecht"/>
              <a:cs typeface="ヒラギノ角ゴ Pro W3" charset="-128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en-US" dirty="0">
              <a:latin typeface="Calibri Aufrecht"/>
              <a:cs typeface="ヒラギノ角ゴ Pro W3" charset="-128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ro-RO" dirty="0">
                <a:latin typeface="Calibri Aufrecht"/>
                <a:cs typeface="ヒラギノ角ゴ Pro W3" charset="-128"/>
              </a:rPr>
              <a:t>Pentru întrebări referitoare la</a:t>
            </a:r>
            <a:r>
              <a:rPr lang="en-US" dirty="0">
                <a:latin typeface="Calibri Aufrecht"/>
                <a:cs typeface="ヒラギノ角ゴ Pro W3" charset="-128"/>
              </a:rPr>
              <a:t>: 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b="1" dirty="0">
                <a:latin typeface="Calibri Aufrecht"/>
                <a:cs typeface="ヒラギノ角ゴ Pro W3" charset="-128"/>
              </a:rPr>
              <a:t>Facturi</a:t>
            </a:r>
            <a:r>
              <a:rPr lang="en-US" b="1" dirty="0">
                <a:latin typeface="Calibri Aufrecht"/>
                <a:cs typeface="ヒラギノ角ゴ Pro W3" charset="-128"/>
              </a:rPr>
              <a:t> 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b="1" dirty="0">
                <a:latin typeface="Calibri Aufrecht"/>
                <a:cs typeface="ヒラギノ角ゴ Pro W3" charset="-128"/>
              </a:rPr>
              <a:t>Contract</a:t>
            </a:r>
            <a:r>
              <a:rPr lang="ro-RO" b="1" dirty="0">
                <a:latin typeface="Calibri Aufrecht"/>
                <a:cs typeface="ヒラギノ角ゴ Pro W3" charset="-128"/>
              </a:rPr>
              <a:t>e</a:t>
            </a:r>
            <a:endParaRPr lang="en-US" b="1" dirty="0">
              <a:latin typeface="Calibri Aufrecht"/>
              <a:cs typeface="ヒラギノ角ゴ Pro W3" charset="-128"/>
            </a:endParaRP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b="1" dirty="0">
                <a:latin typeface="Calibri Aufrecht"/>
                <a:cs typeface="ヒラギノ角ゴ Pro W3" charset="-128"/>
              </a:rPr>
              <a:t>C</a:t>
            </a:r>
            <a:r>
              <a:rPr lang="en-US" b="1" dirty="0" err="1">
                <a:latin typeface="Calibri Aufrecht"/>
                <a:cs typeface="ヒラギノ角ゴ Pro W3" charset="-128"/>
              </a:rPr>
              <a:t>omision</a:t>
            </a:r>
            <a:r>
              <a:rPr lang="en-US" b="1" dirty="0">
                <a:latin typeface="Calibri Aufrecht"/>
                <a:cs typeface="ヒラギノ角ゴ Pro W3" charset="-128"/>
              </a:rPr>
              <a:t> 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ro-RO" dirty="0">
                <a:latin typeface="Calibri Aufrecht"/>
                <a:cs typeface="ヒラギノ角ゴ Pro W3" charset="-128"/>
              </a:rPr>
              <a:t>C</a:t>
            </a:r>
            <a:r>
              <a:rPr lang="en-US" dirty="0" err="1">
                <a:latin typeface="Calibri Aufrecht"/>
                <a:cs typeface="ヒラギノ角ゴ Pro W3" charset="-128"/>
              </a:rPr>
              <a:t>ontact</a:t>
            </a:r>
            <a:r>
              <a:rPr lang="ro-RO" dirty="0">
                <a:latin typeface="Calibri Aufrecht"/>
                <a:cs typeface="ヒラギノ角ゴ Pro W3" charset="-128"/>
              </a:rPr>
              <a:t>ează:</a:t>
            </a:r>
            <a:r>
              <a:rPr lang="en-US" dirty="0">
                <a:latin typeface="Calibri Aufrecht"/>
                <a:cs typeface="ヒラギノ角ゴ Pro W3" charset="-128"/>
              </a:rPr>
              <a:t> </a:t>
            </a:r>
            <a:endParaRPr lang="ro-RO" dirty="0">
              <a:latin typeface="Calibri Aufrecht"/>
              <a:cs typeface="ヒラギノ角ゴ Pro W3" charset="-128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en-US" dirty="0">
                <a:latin typeface="Calibri Aufrecht"/>
                <a:cs typeface="ヒラギノ角ゴ Pro W3" charset="-128"/>
                <a:hlinkClick r:id="rId3"/>
              </a:rPr>
              <a:t>sales@flixbus.com</a:t>
            </a:r>
            <a:endParaRPr lang="en-US" dirty="0">
              <a:latin typeface="Calibri Aufrecht"/>
              <a:cs typeface="ヒラギノ角ゴ Pro W3" charset="-128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en-US" dirty="0">
              <a:latin typeface="Calibri Aufrecht"/>
              <a:cs typeface="ヒラギノ角ゴ Pro W3" charset="-128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en-US" dirty="0">
              <a:latin typeface="Calibri Aufrecht"/>
              <a:cs typeface="ヒラギノ角ゴ Pro W3" charset="-128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en-US" dirty="0">
              <a:latin typeface="Calibri Aufrecht"/>
              <a:cs typeface="ヒラギノ角ゴ Pro W3" charset="-128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endParaRPr lang="en-US" dirty="0">
              <a:latin typeface="Calibri Aufrecht"/>
              <a:cs typeface="ヒラギノ角ゴ Pro W3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2109" y="2877296"/>
            <a:ext cx="238298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ro-RO" dirty="0">
                <a:latin typeface="Calibri Aufrecht"/>
                <a:cs typeface="ヒラギノ角ゴ Pro W3" charset="-128"/>
              </a:rPr>
              <a:t>Întrebări referitoare la</a:t>
            </a:r>
            <a:r>
              <a:rPr lang="en-US" dirty="0">
                <a:latin typeface="Calibri Aufrecht"/>
                <a:cs typeface="ヒラギノ角ゴ Pro W3" charset="-128"/>
              </a:rPr>
              <a:t>: 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b="1" dirty="0">
                <a:latin typeface="Calibri Aufrecht"/>
                <a:cs typeface="ヒラギノ角ゴ Pro W3" charset="-128"/>
              </a:rPr>
              <a:t>Modificarea biletelor</a:t>
            </a:r>
            <a:endParaRPr lang="en-US" b="1" dirty="0">
              <a:latin typeface="Calibri Aufrecht"/>
              <a:cs typeface="ヒラギノ角ゴ Pro W3" charset="-128"/>
            </a:endParaRP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b="1" dirty="0">
                <a:latin typeface="Calibri Aufrecht"/>
                <a:cs typeface="ヒラギノ角ゴ Pro W3" charset="-128"/>
              </a:rPr>
              <a:t>Obiecte pierdute</a:t>
            </a:r>
            <a:endParaRPr lang="en-US" b="1" dirty="0">
              <a:latin typeface="Calibri Aufrecht"/>
              <a:cs typeface="ヒラギノ角ゴ Pro W3" charset="-128"/>
            </a:endParaRP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o-RO" b="1" dirty="0">
                <a:latin typeface="Calibri Aufrecht"/>
                <a:cs typeface="ヒラギノ角ゴ Pro W3" charset="-128"/>
              </a:rPr>
              <a:t>Funcționarea zilnică</a:t>
            </a:r>
            <a:endParaRPr lang="en-US" b="1" dirty="0">
              <a:latin typeface="Calibri Aufrecht"/>
              <a:cs typeface="ヒラギノ角ゴ Pro W3" charset="-128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ro-RO" dirty="0">
                <a:latin typeface="Calibri Aufrecht"/>
                <a:cs typeface="ヒラギノ角ゴ Pro W3" charset="-128"/>
              </a:rPr>
              <a:t>Contactează: </a:t>
            </a:r>
            <a:r>
              <a:rPr lang="en-US" dirty="0">
                <a:latin typeface="Calibri Aufrecht"/>
                <a:cs typeface="ヒラギノ角ゴ Pro W3" charset="-128"/>
                <a:hlinkClick r:id="rId4"/>
              </a:rPr>
              <a:t>agency@flixbus.com</a:t>
            </a:r>
            <a:r>
              <a:rPr lang="en-US" dirty="0">
                <a:latin typeface="Calibri Aufrecht"/>
                <a:cs typeface="ヒラギノ角ゴ Pro W3" charset="-128"/>
              </a:rPr>
              <a:t> 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ro-RO" dirty="0">
                <a:latin typeface="Calibri Aufrecht"/>
                <a:cs typeface="ヒラギノ角ゴ Pro W3" charset="-128"/>
              </a:rPr>
              <a:t>Sau sună la</a:t>
            </a:r>
            <a:r>
              <a:rPr lang="en-US" dirty="0">
                <a:latin typeface="Calibri Aufrecht"/>
                <a:cs typeface="ヒラギノ角ゴ Pro W3" charset="-128"/>
              </a:rPr>
              <a:t> agency hotline: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en-US" dirty="0">
                <a:latin typeface="Calibri Aufrecht"/>
                <a:cs typeface="ヒラギノ角ゴ Pro W3" charset="-128"/>
              </a:rPr>
              <a:t> </a:t>
            </a:r>
            <a:r>
              <a:rPr lang="de-DE" dirty="0">
                <a:solidFill>
                  <a:srgbClr val="73D700"/>
                </a:solidFill>
                <a:latin typeface="Calibri Aufrecht"/>
              </a:rPr>
              <a:t>+49 (0)30/  300 137 330</a:t>
            </a:r>
            <a:r>
              <a:rPr lang="en-US" dirty="0">
                <a:latin typeface="Calibri Aufrecht"/>
                <a:cs typeface="ヒラギノ角ゴ Pro W3" charset="-128"/>
              </a:rPr>
              <a:t> </a:t>
            </a:r>
          </a:p>
          <a:p>
            <a:pPr marL="285750" indent="-28575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latin typeface="Calibri Aufrecht"/>
              <a:cs typeface="ヒラギノ角ゴ Pro W3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0836" y="3168410"/>
            <a:ext cx="238298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ro-RO" dirty="0">
                <a:latin typeface="Calibri Aufrecht"/>
                <a:cs typeface="ヒラギノ角ゴ Pro W3" charset="-128"/>
              </a:rPr>
              <a:t>Dacă </a:t>
            </a:r>
            <a:r>
              <a:rPr lang="ro-RO" b="1" dirty="0">
                <a:latin typeface="Calibri Aufrecht"/>
                <a:cs typeface="ヒラギノ角ゴ Pro W3" charset="-128"/>
              </a:rPr>
              <a:t>clienții au întrebări sau nelămuriri</a:t>
            </a:r>
            <a:r>
              <a:rPr lang="ro-RO" dirty="0">
                <a:latin typeface="Calibri Aufrecht"/>
                <a:cs typeface="ヒラギノ角ゴ Pro W3" charset="-128"/>
              </a:rPr>
              <a:t> te rog să îi direcționezi către echipa de serviciu clienți la: </a:t>
            </a:r>
            <a:r>
              <a:rPr lang="de-DE" dirty="0">
                <a:latin typeface="+mn-lt"/>
                <a:hlinkClick r:id="rId5"/>
              </a:rPr>
              <a:t>service@flixbus.com</a:t>
            </a:r>
            <a:r>
              <a:rPr lang="de-DE" dirty="0">
                <a:latin typeface="+mn-lt"/>
              </a:rPr>
              <a:t> 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en-US" dirty="0">
                <a:latin typeface="+mn-lt"/>
              </a:rPr>
              <a:t>Sau sun</a:t>
            </a:r>
            <a:r>
              <a:rPr lang="ro-RO" dirty="0">
                <a:latin typeface="+mn-lt"/>
              </a:rPr>
              <a:t>ă la numărul: </a:t>
            </a:r>
            <a:endParaRPr lang="de-DE" dirty="0">
              <a:latin typeface="+mn-lt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</a:pPr>
            <a:r>
              <a:rPr lang="en-US" dirty="0">
                <a:solidFill>
                  <a:srgbClr val="73D700"/>
                </a:solidFill>
                <a:latin typeface="Calibri Aufrecht"/>
                <a:cs typeface="ヒラギノ角ゴ Pro W3" charset="-128"/>
              </a:rPr>
              <a:t>0376.300.111</a:t>
            </a:r>
          </a:p>
        </p:txBody>
      </p:sp>
    </p:spTree>
    <p:extLst>
      <p:ext uri="{BB962C8B-B14F-4D97-AF65-F5344CB8AC3E}">
        <p14:creationId xmlns:p14="http://schemas.microsoft.com/office/powerpoint/2010/main" val="38953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184" y="527479"/>
            <a:ext cx="9017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o-RO" spc="-5" dirty="0">
                <a:solidFill>
                  <a:schemeClr val="accent1">
                    <a:lumMod val="50000"/>
                  </a:schemeClr>
                </a:solidFill>
              </a:rPr>
              <a:t>Despre</a:t>
            </a:r>
            <a:r>
              <a:rPr kern="1200" spc="-5" dirty="0">
                <a:solidFill>
                  <a:schemeClr val="accent1">
                    <a:lumMod val="50000"/>
                  </a:schemeClr>
                </a:solidFill>
                <a:ea typeface="+mn-ea"/>
              </a:rPr>
              <a:t> </a:t>
            </a:r>
            <a:r>
              <a:rPr lang="de-DE" spc="-5" dirty="0">
                <a:solidFill>
                  <a:schemeClr val="accent1">
                    <a:lumMod val="50000"/>
                  </a:schemeClr>
                </a:solidFill>
              </a:rPr>
              <a:t>FlixBus</a:t>
            </a:r>
            <a:endParaRPr spc="-5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1" y="1118973"/>
            <a:ext cx="4620066" cy="2993559"/>
          </a:xfrm>
          <a:custGeom>
            <a:avLst/>
            <a:gdLst/>
            <a:ahLst/>
            <a:cxnLst/>
            <a:rect l="l" t="t" r="r" b="b"/>
            <a:pathLst>
              <a:path w="4572000" h="2857500">
                <a:moveTo>
                  <a:pt x="3817366" y="0"/>
                </a:moveTo>
                <a:lnTo>
                  <a:pt x="3857625" y="357250"/>
                </a:lnTo>
                <a:lnTo>
                  <a:pt x="3794691" y="369536"/>
                </a:lnTo>
                <a:lnTo>
                  <a:pt x="3608808" y="408029"/>
                </a:lnTo>
                <a:lnTo>
                  <a:pt x="3427299" y="448976"/>
                </a:lnTo>
                <a:lnTo>
                  <a:pt x="3250163" y="492378"/>
                </a:lnTo>
                <a:lnTo>
                  <a:pt x="3134502" y="522676"/>
                </a:lnTo>
                <a:lnTo>
                  <a:pt x="3020785" y="554065"/>
                </a:lnTo>
                <a:lnTo>
                  <a:pt x="2909012" y="586544"/>
                </a:lnTo>
                <a:lnTo>
                  <a:pt x="2799183" y="620115"/>
                </a:lnTo>
                <a:lnTo>
                  <a:pt x="2691298" y="654776"/>
                </a:lnTo>
                <a:lnTo>
                  <a:pt x="2585357" y="690528"/>
                </a:lnTo>
                <a:lnTo>
                  <a:pt x="2481359" y="727371"/>
                </a:lnTo>
                <a:lnTo>
                  <a:pt x="2379306" y="765305"/>
                </a:lnTo>
                <a:lnTo>
                  <a:pt x="2279196" y="804330"/>
                </a:lnTo>
                <a:lnTo>
                  <a:pt x="2181030" y="844445"/>
                </a:lnTo>
                <a:lnTo>
                  <a:pt x="2084808" y="885652"/>
                </a:lnTo>
                <a:lnTo>
                  <a:pt x="2037426" y="906664"/>
                </a:lnTo>
                <a:lnTo>
                  <a:pt x="1990530" y="927949"/>
                </a:lnTo>
                <a:lnTo>
                  <a:pt x="1944120" y="949507"/>
                </a:lnTo>
                <a:lnTo>
                  <a:pt x="1898196" y="971338"/>
                </a:lnTo>
                <a:lnTo>
                  <a:pt x="1852758" y="993441"/>
                </a:lnTo>
                <a:lnTo>
                  <a:pt x="1807806" y="1015817"/>
                </a:lnTo>
                <a:lnTo>
                  <a:pt x="1763339" y="1038466"/>
                </a:lnTo>
                <a:lnTo>
                  <a:pt x="1719359" y="1061387"/>
                </a:lnTo>
                <a:lnTo>
                  <a:pt x="1675865" y="1084581"/>
                </a:lnTo>
                <a:lnTo>
                  <a:pt x="1632857" y="1108048"/>
                </a:lnTo>
                <a:lnTo>
                  <a:pt x="1590334" y="1131788"/>
                </a:lnTo>
                <a:lnTo>
                  <a:pt x="1548298" y="1155800"/>
                </a:lnTo>
                <a:lnTo>
                  <a:pt x="1506748" y="1180085"/>
                </a:lnTo>
                <a:lnTo>
                  <a:pt x="1465683" y="1204643"/>
                </a:lnTo>
                <a:lnTo>
                  <a:pt x="1425105" y="1229474"/>
                </a:lnTo>
                <a:lnTo>
                  <a:pt x="1385012" y="1254577"/>
                </a:lnTo>
                <a:lnTo>
                  <a:pt x="1345406" y="1279953"/>
                </a:lnTo>
                <a:lnTo>
                  <a:pt x="1306285" y="1305602"/>
                </a:lnTo>
                <a:lnTo>
                  <a:pt x="1267651" y="1331523"/>
                </a:lnTo>
                <a:lnTo>
                  <a:pt x="1229502" y="1357718"/>
                </a:lnTo>
                <a:lnTo>
                  <a:pt x="1191839" y="1384185"/>
                </a:lnTo>
                <a:lnTo>
                  <a:pt x="1154663" y="1410924"/>
                </a:lnTo>
                <a:lnTo>
                  <a:pt x="1117972" y="1437937"/>
                </a:lnTo>
                <a:lnTo>
                  <a:pt x="1081767" y="1465222"/>
                </a:lnTo>
                <a:lnTo>
                  <a:pt x="1046049" y="1492780"/>
                </a:lnTo>
                <a:lnTo>
                  <a:pt x="1010816" y="1520611"/>
                </a:lnTo>
                <a:lnTo>
                  <a:pt x="976069" y="1548714"/>
                </a:lnTo>
                <a:lnTo>
                  <a:pt x="941808" y="1577091"/>
                </a:lnTo>
                <a:lnTo>
                  <a:pt x="908033" y="1605740"/>
                </a:lnTo>
                <a:lnTo>
                  <a:pt x="874744" y="1634661"/>
                </a:lnTo>
                <a:lnTo>
                  <a:pt x="841941" y="1663856"/>
                </a:lnTo>
                <a:lnTo>
                  <a:pt x="809625" y="1693323"/>
                </a:lnTo>
                <a:lnTo>
                  <a:pt x="777794" y="1723063"/>
                </a:lnTo>
                <a:lnTo>
                  <a:pt x="746448" y="1753076"/>
                </a:lnTo>
                <a:lnTo>
                  <a:pt x="715589" y="1783361"/>
                </a:lnTo>
                <a:lnTo>
                  <a:pt x="685216" y="1813919"/>
                </a:lnTo>
                <a:lnTo>
                  <a:pt x="655329" y="1844750"/>
                </a:lnTo>
                <a:lnTo>
                  <a:pt x="625928" y="1875854"/>
                </a:lnTo>
                <a:lnTo>
                  <a:pt x="597013" y="1907230"/>
                </a:lnTo>
                <a:lnTo>
                  <a:pt x="568584" y="1938880"/>
                </a:lnTo>
                <a:lnTo>
                  <a:pt x="540640" y="1970802"/>
                </a:lnTo>
                <a:lnTo>
                  <a:pt x="513183" y="2002996"/>
                </a:lnTo>
                <a:lnTo>
                  <a:pt x="486212" y="2035464"/>
                </a:lnTo>
                <a:lnTo>
                  <a:pt x="459727" y="2068204"/>
                </a:lnTo>
                <a:lnTo>
                  <a:pt x="433727" y="2101217"/>
                </a:lnTo>
                <a:lnTo>
                  <a:pt x="408214" y="2134503"/>
                </a:lnTo>
                <a:lnTo>
                  <a:pt x="383186" y="2168061"/>
                </a:lnTo>
                <a:lnTo>
                  <a:pt x="358645" y="2201893"/>
                </a:lnTo>
                <a:lnTo>
                  <a:pt x="334589" y="2235997"/>
                </a:lnTo>
                <a:lnTo>
                  <a:pt x="311020" y="2270374"/>
                </a:lnTo>
                <a:lnTo>
                  <a:pt x="287936" y="2305023"/>
                </a:lnTo>
                <a:lnTo>
                  <a:pt x="265339" y="2339946"/>
                </a:lnTo>
                <a:lnTo>
                  <a:pt x="243227" y="2375141"/>
                </a:lnTo>
                <a:lnTo>
                  <a:pt x="221602" y="2410609"/>
                </a:lnTo>
                <a:lnTo>
                  <a:pt x="200462" y="2446349"/>
                </a:lnTo>
                <a:lnTo>
                  <a:pt x="179808" y="2482363"/>
                </a:lnTo>
                <a:lnTo>
                  <a:pt x="159640" y="2518649"/>
                </a:lnTo>
                <a:lnTo>
                  <a:pt x="139959" y="2555208"/>
                </a:lnTo>
                <a:lnTo>
                  <a:pt x="120763" y="2592040"/>
                </a:lnTo>
                <a:lnTo>
                  <a:pt x="102053" y="2629144"/>
                </a:lnTo>
                <a:lnTo>
                  <a:pt x="83829" y="2666521"/>
                </a:lnTo>
                <a:lnTo>
                  <a:pt x="66091" y="2704172"/>
                </a:lnTo>
                <a:lnTo>
                  <a:pt x="48839" y="2742094"/>
                </a:lnTo>
                <a:lnTo>
                  <a:pt x="32073" y="2780290"/>
                </a:lnTo>
                <a:lnTo>
                  <a:pt x="15794" y="2818758"/>
                </a:lnTo>
                <a:lnTo>
                  <a:pt x="0" y="2857500"/>
                </a:lnTo>
                <a:lnTo>
                  <a:pt x="25603" y="2823265"/>
                </a:lnTo>
                <a:lnTo>
                  <a:pt x="51615" y="2789355"/>
                </a:lnTo>
                <a:lnTo>
                  <a:pt x="78035" y="2755767"/>
                </a:lnTo>
                <a:lnTo>
                  <a:pt x="104863" y="2722504"/>
                </a:lnTo>
                <a:lnTo>
                  <a:pt x="132098" y="2689563"/>
                </a:lnTo>
                <a:lnTo>
                  <a:pt x="159742" y="2656946"/>
                </a:lnTo>
                <a:lnTo>
                  <a:pt x="187793" y="2624653"/>
                </a:lnTo>
                <a:lnTo>
                  <a:pt x="216253" y="2592682"/>
                </a:lnTo>
                <a:lnTo>
                  <a:pt x="245120" y="2561036"/>
                </a:lnTo>
                <a:lnTo>
                  <a:pt x="274395" y="2529712"/>
                </a:lnTo>
                <a:lnTo>
                  <a:pt x="304078" y="2498712"/>
                </a:lnTo>
                <a:lnTo>
                  <a:pt x="334169" y="2468036"/>
                </a:lnTo>
                <a:lnTo>
                  <a:pt x="364668" y="2437683"/>
                </a:lnTo>
                <a:lnTo>
                  <a:pt x="395575" y="2407653"/>
                </a:lnTo>
                <a:lnTo>
                  <a:pt x="426889" y="2377947"/>
                </a:lnTo>
                <a:lnTo>
                  <a:pt x="458612" y="2348564"/>
                </a:lnTo>
                <a:lnTo>
                  <a:pt x="490743" y="2319505"/>
                </a:lnTo>
                <a:lnTo>
                  <a:pt x="523281" y="2290769"/>
                </a:lnTo>
                <a:lnTo>
                  <a:pt x="556228" y="2262356"/>
                </a:lnTo>
                <a:lnTo>
                  <a:pt x="589582" y="2234267"/>
                </a:lnTo>
                <a:lnTo>
                  <a:pt x="623344" y="2206501"/>
                </a:lnTo>
                <a:lnTo>
                  <a:pt x="657514" y="2179059"/>
                </a:lnTo>
                <a:lnTo>
                  <a:pt x="692093" y="2151940"/>
                </a:lnTo>
                <a:lnTo>
                  <a:pt x="727079" y="2125144"/>
                </a:lnTo>
                <a:lnTo>
                  <a:pt x="762473" y="2098672"/>
                </a:lnTo>
                <a:lnTo>
                  <a:pt x="798275" y="2072523"/>
                </a:lnTo>
                <a:lnTo>
                  <a:pt x="834484" y="2046698"/>
                </a:lnTo>
                <a:lnTo>
                  <a:pt x="871102" y="2021196"/>
                </a:lnTo>
                <a:lnTo>
                  <a:pt x="908128" y="1996017"/>
                </a:lnTo>
                <a:lnTo>
                  <a:pt x="945562" y="1971162"/>
                </a:lnTo>
                <a:lnTo>
                  <a:pt x="983403" y="1946630"/>
                </a:lnTo>
                <a:lnTo>
                  <a:pt x="1021653" y="1922422"/>
                </a:lnTo>
                <a:lnTo>
                  <a:pt x="1060310" y="1898537"/>
                </a:lnTo>
                <a:lnTo>
                  <a:pt x="1099376" y="1874975"/>
                </a:lnTo>
                <a:lnTo>
                  <a:pt x="1138849" y="1851737"/>
                </a:lnTo>
                <a:lnTo>
                  <a:pt x="1178730" y="1828822"/>
                </a:lnTo>
                <a:lnTo>
                  <a:pt x="1219019" y="1806230"/>
                </a:lnTo>
                <a:lnTo>
                  <a:pt x="1259717" y="1783962"/>
                </a:lnTo>
                <a:lnTo>
                  <a:pt x="1300822" y="1762018"/>
                </a:lnTo>
                <a:lnTo>
                  <a:pt x="1342335" y="1740396"/>
                </a:lnTo>
                <a:lnTo>
                  <a:pt x="1384256" y="1719098"/>
                </a:lnTo>
                <a:lnTo>
                  <a:pt x="1426585" y="1698124"/>
                </a:lnTo>
                <a:lnTo>
                  <a:pt x="1469322" y="1677473"/>
                </a:lnTo>
                <a:lnTo>
                  <a:pt x="1512467" y="1657145"/>
                </a:lnTo>
                <a:lnTo>
                  <a:pt x="1556019" y="1637141"/>
                </a:lnTo>
                <a:lnTo>
                  <a:pt x="1599980" y="1617460"/>
                </a:lnTo>
                <a:lnTo>
                  <a:pt x="1644349" y="1598102"/>
                </a:lnTo>
                <a:lnTo>
                  <a:pt x="1689126" y="1579068"/>
                </a:lnTo>
                <a:lnTo>
                  <a:pt x="1734310" y="1560357"/>
                </a:lnTo>
                <a:lnTo>
                  <a:pt x="1779903" y="1541969"/>
                </a:lnTo>
                <a:lnTo>
                  <a:pt x="1825903" y="1523905"/>
                </a:lnTo>
                <a:lnTo>
                  <a:pt x="1872312" y="1506165"/>
                </a:lnTo>
                <a:lnTo>
                  <a:pt x="1919128" y="1488747"/>
                </a:lnTo>
                <a:lnTo>
                  <a:pt x="2013985" y="1454883"/>
                </a:lnTo>
                <a:lnTo>
                  <a:pt x="2110474" y="1422311"/>
                </a:lnTo>
                <a:lnTo>
                  <a:pt x="2208594" y="1391034"/>
                </a:lnTo>
                <a:lnTo>
                  <a:pt x="2308347" y="1361049"/>
                </a:lnTo>
                <a:lnTo>
                  <a:pt x="2409731" y="1332359"/>
                </a:lnTo>
                <a:lnTo>
                  <a:pt x="2512747" y="1304961"/>
                </a:lnTo>
                <a:lnTo>
                  <a:pt x="2617395" y="1278857"/>
                </a:lnTo>
                <a:lnTo>
                  <a:pt x="2723675" y="1254047"/>
                </a:lnTo>
                <a:lnTo>
                  <a:pt x="2831587" y="1230530"/>
                </a:lnTo>
                <a:lnTo>
                  <a:pt x="2941131" y="1208306"/>
                </a:lnTo>
                <a:lnTo>
                  <a:pt x="3052306" y="1187376"/>
                </a:lnTo>
                <a:lnTo>
                  <a:pt x="3165114" y="1167739"/>
                </a:lnTo>
                <a:lnTo>
                  <a:pt x="3279554" y="1149396"/>
                </a:lnTo>
                <a:lnTo>
                  <a:pt x="3454273" y="1124306"/>
                </a:lnTo>
                <a:lnTo>
                  <a:pt x="3632664" y="1102126"/>
                </a:lnTo>
                <a:lnTo>
                  <a:pt x="3814727" y="1082855"/>
                </a:lnTo>
                <a:lnTo>
                  <a:pt x="3938143" y="1071626"/>
                </a:lnTo>
                <a:lnTo>
                  <a:pt x="4225690" y="1071626"/>
                </a:lnTo>
                <a:lnTo>
                  <a:pt x="4572000" y="571500"/>
                </a:lnTo>
                <a:lnTo>
                  <a:pt x="3817366" y="0"/>
                </a:lnTo>
                <a:close/>
              </a:path>
              <a:path w="4572000" h="2857500">
                <a:moveTo>
                  <a:pt x="4225690" y="1071626"/>
                </a:moveTo>
                <a:lnTo>
                  <a:pt x="3938143" y="1071626"/>
                </a:lnTo>
                <a:lnTo>
                  <a:pt x="3978402" y="1428750"/>
                </a:lnTo>
                <a:lnTo>
                  <a:pt x="4225690" y="1071626"/>
                </a:lnTo>
                <a:close/>
              </a:path>
            </a:pathLst>
          </a:custGeom>
          <a:solidFill>
            <a:srgbClr val="D4EF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631" y="3439470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52577" y="0"/>
                </a:moveTo>
                <a:lnTo>
                  <a:pt x="32114" y="4125"/>
                </a:lnTo>
                <a:lnTo>
                  <a:pt x="15401" y="15382"/>
                </a:lnTo>
                <a:lnTo>
                  <a:pt x="4132" y="32093"/>
                </a:lnTo>
                <a:lnTo>
                  <a:pt x="0" y="52578"/>
                </a:lnTo>
                <a:lnTo>
                  <a:pt x="4132" y="73062"/>
                </a:lnTo>
                <a:lnTo>
                  <a:pt x="15401" y="89773"/>
                </a:lnTo>
                <a:lnTo>
                  <a:pt x="32114" y="101030"/>
                </a:lnTo>
                <a:lnTo>
                  <a:pt x="52577" y="105156"/>
                </a:lnTo>
                <a:lnTo>
                  <a:pt x="73041" y="101030"/>
                </a:lnTo>
                <a:lnTo>
                  <a:pt x="89754" y="89773"/>
                </a:lnTo>
                <a:lnTo>
                  <a:pt x="101023" y="73062"/>
                </a:lnTo>
                <a:lnTo>
                  <a:pt x="105155" y="52578"/>
                </a:lnTo>
                <a:lnTo>
                  <a:pt x="101023" y="32093"/>
                </a:lnTo>
                <a:lnTo>
                  <a:pt x="89754" y="15382"/>
                </a:lnTo>
                <a:lnTo>
                  <a:pt x="73041" y="4125"/>
                </a:lnTo>
                <a:lnTo>
                  <a:pt x="52577" y="0"/>
                </a:lnTo>
                <a:close/>
              </a:path>
            </a:pathLst>
          </a:custGeom>
          <a:solidFill>
            <a:srgbClr val="73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631" y="3431895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0" y="52578"/>
                </a:moveTo>
                <a:lnTo>
                  <a:pt x="4132" y="32093"/>
                </a:lnTo>
                <a:lnTo>
                  <a:pt x="15401" y="15382"/>
                </a:lnTo>
                <a:lnTo>
                  <a:pt x="32114" y="4125"/>
                </a:lnTo>
                <a:lnTo>
                  <a:pt x="52577" y="0"/>
                </a:lnTo>
                <a:lnTo>
                  <a:pt x="73041" y="4125"/>
                </a:lnTo>
                <a:lnTo>
                  <a:pt x="89754" y="15382"/>
                </a:lnTo>
                <a:lnTo>
                  <a:pt x="101023" y="32093"/>
                </a:lnTo>
                <a:lnTo>
                  <a:pt x="105155" y="52578"/>
                </a:lnTo>
                <a:lnTo>
                  <a:pt x="101023" y="73062"/>
                </a:lnTo>
                <a:lnTo>
                  <a:pt x="89754" y="89773"/>
                </a:lnTo>
                <a:lnTo>
                  <a:pt x="73041" y="101030"/>
                </a:lnTo>
                <a:lnTo>
                  <a:pt x="52577" y="105156"/>
                </a:lnTo>
                <a:lnTo>
                  <a:pt x="32114" y="101030"/>
                </a:lnTo>
                <a:lnTo>
                  <a:pt x="15401" y="89773"/>
                </a:lnTo>
                <a:lnTo>
                  <a:pt x="4132" y="73062"/>
                </a:lnTo>
                <a:lnTo>
                  <a:pt x="0" y="5257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7641" y="3635058"/>
            <a:ext cx="855244" cy="77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636363"/>
                </a:solidFill>
                <a:latin typeface="Calibri"/>
                <a:cs typeface="Calibri"/>
              </a:rPr>
              <a:t>2011:</a:t>
            </a:r>
            <a:endParaRPr sz="1100" dirty="0">
              <a:latin typeface="Calibri"/>
              <a:cs typeface="Calibri"/>
            </a:endParaRPr>
          </a:p>
          <a:p>
            <a:pPr marL="12700">
              <a:lnSpc>
                <a:spcPts val="1265"/>
              </a:lnSpc>
              <a:spcBef>
                <a:spcPts val="360"/>
              </a:spcBef>
            </a:pPr>
            <a:r>
              <a:rPr lang="ro-RO" sz="1100" spc="-5" dirty="0">
                <a:solidFill>
                  <a:srgbClr val="636363"/>
                </a:solidFill>
                <a:latin typeface="Calibri"/>
                <a:cs typeface="Calibri"/>
              </a:rPr>
              <a:t>Înființarea</a:t>
            </a:r>
            <a:r>
              <a:rPr lang="en-US" sz="1100" spc="-5" dirty="0">
                <a:solidFill>
                  <a:srgbClr val="636363"/>
                </a:solidFill>
                <a:latin typeface="Calibri"/>
                <a:cs typeface="Calibri"/>
              </a:rPr>
              <a:t> </a:t>
            </a:r>
          </a:p>
          <a:p>
            <a:pPr marL="12700">
              <a:lnSpc>
                <a:spcPts val="1265"/>
              </a:lnSpc>
              <a:spcBef>
                <a:spcPts val="360"/>
              </a:spcBef>
            </a:pPr>
            <a:r>
              <a:rPr lang="en-US" sz="1100" spc="-5" dirty="0" err="1">
                <a:solidFill>
                  <a:srgbClr val="636363"/>
                </a:solidFill>
                <a:latin typeface="Calibri"/>
                <a:cs typeface="Calibri"/>
              </a:rPr>
              <a:t>MeinFernbu</a:t>
            </a:r>
            <a:r>
              <a:rPr lang="ro-RO" sz="1100" spc="-5" dirty="0">
                <a:solidFill>
                  <a:srgbClr val="636363"/>
                </a:solidFill>
                <a:latin typeface="Calibri"/>
                <a:cs typeface="Calibri"/>
              </a:rPr>
              <a:t>s și FlixBus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0279" y="2946656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295" y="0"/>
                </a:moveTo>
                <a:lnTo>
                  <a:pt x="50256" y="6465"/>
                </a:lnTo>
                <a:lnTo>
                  <a:pt x="24098" y="24098"/>
                </a:lnTo>
                <a:lnTo>
                  <a:pt x="6465" y="50256"/>
                </a:lnTo>
                <a:lnTo>
                  <a:pt x="0" y="82296"/>
                </a:lnTo>
                <a:lnTo>
                  <a:pt x="6465" y="114335"/>
                </a:lnTo>
                <a:lnTo>
                  <a:pt x="24098" y="140493"/>
                </a:lnTo>
                <a:lnTo>
                  <a:pt x="50256" y="158126"/>
                </a:lnTo>
                <a:lnTo>
                  <a:pt x="82295" y="164592"/>
                </a:lnTo>
                <a:lnTo>
                  <a:pt x="114335" y="158126"/>
                </a:lnTo>
                <a:lnTo>
                  <a:pt x="140493" y="140493"/>
                </a:lnTo>
                <a:lnTo>
                  <a:pt x="158126" y="114335"/>
                </a:lnTo>
                <a:lnTo>
                  <a:pt x="164592" y="82296"/>
                </a:lnTo>
                <a:lnTo>
                  <a:pt x="158126" y="50256"/>
                </a:lnTo>
                <a:lnTo>
                  <a:pt x="140493" y="24098"/>
                </a:lnTo>
                <a:lnTo>
                  <a:pt x="114335" y="6465"/>
                </a:lnTo>
                <a:lnTo>
                  <a:pt x="82295" y="0"/>
                </a:lnTo>
                <a:close/>
              </a:path>
            </a:pathLst>
          </a:custGeom>
          <a:solidFill>
            <a:srgbClr val="73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7785" y="2946656"/>
            <a:ext cx="165100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0" y="82296"/>
                </a:moveTo>
                <a:lnTo>
                  <a:pt x="6465" y="50256"/>
                </a:lnTo>
                <a:lnTo>
                  <a:pt x="24098" y="24098"/>
                </a:lnTo>
                <a:lnTo>
                  <a:pt x="50256" y="6465"/>
                </a:lnTo>
                <a:lnTo>
                  <a:pt x="82295" y="0"/>
                </a:lnTo>
                <a:lnTo>
                  <a:pt x="114335" y="6465"/>
                </a:lnTo>
                <a:lnTo>
                  <a:pt x="140493" y="24098"/>
                </a:lnTo>
                <a:lnTo>
                  <a:pt x="158126" y="50256"/>
                </a:lnTo>
                <a:lnTo>
                  <a:pt x="164592" y="82296"/>
                </a:lnTo>
                <a:lnTo>
                  <a:pt x="158126" y="114335"/>
                </a:lnTo>
                <a:lnTo>
                  <a:pt x="140493" y="140493"/>
                </a:lnTo>
                <a:lnTo>
                  <a:pt x="114335" y="158126"/>
                </a:lnTo>
                <a:lnTo>
                  <a:pt x="82295" y="164592"/>
                </a:lnTo>
                <a:lnTo>
                  <a:pt x="50256" y="158126"/>
                </a:lnTo>
                <a:lnTo>
                  <a:pt x="24098" y="140493"/>
                </a:lnTo>
                <a:lnTo>
                  <a:pt x="6465" y="114335"/>
                </a:lnTo>
                <a:lnTo>
                  <a:pt x="0" y="8229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99689" y="3223129"/>
            <a:ext cx="778510" cy="69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636363"/>
                </a:solidFill>
                <a:latin typeface="Calibri Aufrecht"/>
                <a:cs typeface="Calibri"/>
              </a:rPr>
              <a:t>April</a:t>
            </a:r>
            <a:r>
              <a:rPr lang="ro-RO" sz="1100" b="1" dirty="0">
                <a:solidFill>
                  <a:srgbClr val="636363"/>
                </a:solidFill>
                <a:latin typeface="Calibri Aufrecht"/>
                <a:cs typeface="Calibri"/>
              </a:rPr>
              <a:t>ie</a:t>
            </a:r>
            <a:r>
              <a:rPr sz="1100" b="1" spc="-100" dirty="0">
                <a:solidFill>
                  <a:srgbClr val="636363"/>
                </a:solidFill>
                <a:latin typeface="Calibri Aufrecht"/>
                <a:cs typeface="Calibri"/>
              </a:rPr>
              <a:t> </a:t>
            </a:r>
            <a:r>
              <a:rPr sz="1100" b="1" dirty="0">
                <a:solidFill>
                  <a:srgbClr val="636363"/>
                </a:solidFill>
                <a:latin typeface="Calibri Aufrecht"/>
                <a:cs typeface="Calibri"/>
              </a:rPr>
              <a:t>2012:</a:t>
            </a:r>
            <a:endParaRPr sz="1100" dirty="0">
              <a:latin typeface="Calibri Aufrecht"/>
              <a:cs typeface="Calibri"/>
            </a:endParaRPr>
          </a:p>
          <a:p>
            <a:pPr marL="12700" marR="5080">
              <a:lnSpc>
                <a:spcPts val="1210"/>
              </a:lnSpc>
              <a:spcBef>
                <a:spcPts val="490"/>
              </a:spcBef>
            </a:pPr>
            <a:r>
              <a:rPr lang="ro-RO" sz="1100" dirty="0">
                <a:solidFill>
                  <a:srgbClr val="636363"/>
                </a:solidFill>
                <a:latin typeface="Calibri Aufrecht"/>
                <a:cs typeface="Calibri"/>
              </a:rPr>
              <a:t>Intrarea pe piață</a:t>
            </a:r>
            <a:r>
              <a:rPr sz="1100" dirty="0">
                <a:solidFill>
                  <a:srgbClr val="636363"/>
                </a:solidFill>
                <a:latin typeface="Calibri Aufrecht"/>
                <a:cs typeface="Calibri"/>
              </a:rPr>
              <a:t>  Mei</a:t>
            </a:r>
            <a:r>
              <a:rPr sz="1100" spc="-5" dirty="0">
                <a:solidFill>
                  <a:srgbClr val="636363"/>
                </a:solidFill>
                <a:latin typeface="Calibri Aufrecht"/>
                <a:cs typeface="Calibri"/>
              </a:rPr>
              <a:t>nFernbu</a:t>
            </a:r>
            <a:r>
              <a:rPr sz="1100" dirty="0">
                <a:solidFill>
                  <a:srgbClr val="636363"/>
                </a:solidFill>
                <a:latin typeface="Calibri Aufrecht"/>
                <a:cs typeface="Calibri"/>
              </a:rPr>
              <a:t>s</a:t>
            </a:r>
            <a:endParaRPr sz="1100" dirty="0">
              <a:latin typeface="Calibri Aufrecht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79308" y="2531047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109728" y="0"/>
                </a:moveTo>
                <a:lnTo>
                  <a:pt x="67026" y="8626"/>
                </a:lnTo>
                <a:lnTo>
                  <a:pt x="32146" y="32146"/>
                </a:lnTo>
                <a:lnTo>
                  <a:pt x="8626" y="67026"/>
                </a:lnTo>
                <a:lnTo>
                  <a:pt x="0" y="109727"/>
                </a:lnTo>
                <a:lnTo>
                  <a:pt x="8626" y="152429"/>
                </a:lnTo>
                <a:lnTo>
                  <a:pt x="32146" y="187309"/>
                </a:lnTo>
                <a:lnTo>
                  <a:pt x="67026" y="210829"/>
                </a:lnTo>
                <a:lnTo>
                  <a:pt x="109728" y="219456"/>
                </a:lnTo>
                <a:lnTo>
                  <a:pt x="152429" y="210829"/>
                </a:lnTo>
                <a:lnTo>
                  <a:pt x="187309" y="187309"/>
                </a:lnTo>
                <a:lnTo>
                  <a:pt x="210829" y="152429"/>
                </a:lnTo>
                <a:lnTo>
                  <a:pt x="219456" y="109727"/>
                </a:lnTo>
                <a:lnTo>
                  <a:pt x="210829" y="67026"/>
                </a:lnTo>
                <a:lnTo>
                  <a:pt x="187309" y="32146"/>
                </a:lnTo>
                <a:lnTo>
                  <a:pt x="152429" y="8626"/>
                </a:lnTo>
                <a:lnTo>
                  <a:pt x="109728" y="0"/>
                </a:lnTo>
                <a:close/>
              </a:path>
            </a:pathLst>
          </a:custGeom>
          <a:solidFill>
            <a:srgbClr val="73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1491" y="2531047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10" h="219710">
                <a:moveTo>
                  <a:pt x="0" y="109727"/>
                </a:moveTo>
                <a:lnTo>
                  <a:pt x="8626" y="67026"/>
                </a:lnTo>
                <a:lnTo>
                  <a:pt x="32146" y="32146"/>
                </a:lnTo>
                <a:lnTo>
                  <a:pt x="67026" y="8626"/>
                </a:lnTo>
                <a:lnTo>
                  <a:pt x="109728" y="0"/>
                </a:lnTo>
                <a:lnTo>
                  <a:pt x="152429" y="8626"/>
                </a:lnTo>
                <a:lnTo>
                  <a:pt x="187309" y="32146"/>
                </a:lnTo>
                <a:lnTo>
                  <a:pt x="210829" y="67026"/>
                </a:lnTo>
                <a:lnTo>
                  <a:pt x="219456" y="109727"/>
                </a:lnTo>
                <a:lnTo>
                  <a:pt x="210829" y="152429"/>
                </a:lnTo>
                <a:lnTo>
                  <a:pt x="187309" y="187309"/>
                </a:lnTo>
                <a:lnTo>
                  <a:pt x="152429" y="210829"/>
                </a:lnTo>
                <a:lnTo>
                  <a:pt x="109728" y="219456"/>
                </a:lnTo>
                <a:lnTo>
                  <a:pt x="67026" y="210829"/>
                </a:lnTo>
                <a:lnTo>
                  <a:pt x="32146" y="187309"/>
                </a:lnTo>
                <a:lnTo>
                  <a:pt x="8626" y="152429"/>
                </a:lnTo>
                <a:lnTo>
                  <a:pt x="0" y="10972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58222" y="2777809"/>
            <a:ext cx="969519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97180">
              <a:lnSpc>
                <a:spcPts val="1210"/>
              </a:lnSpc>
            </a:pPr>
            <a:r>
              <a:rPr sz="1100" b="1" dirty="0" err="1">
                <a:solidFill>
                  <a:srgbClr val="636363"/>
                </a:solidFill>
                <a:latin typeface="Calibri Aufrecht"/>
                <a:cs typeface="Calibri"/>
              </a:rPr>
              <a:t>F</a:t>
            </a:r>
            <a:r>
              <a:rPr sz="1100" b="1" spc="-10" dirty="0" err="1">
                <a:solidFill>
                  <a:srgbClr val="636363"/>
                </a:solidFill>
                <a:latin typeface="Calibri Aufrecht"/>
                <a:cs typeface="Calibri"/>
              </a:rPr>
              <a:t>e</a:t>
            </a:r>
            <a:r>
              <a:rPr sz="1100" b="1" spc="-5" dirty="0" err="1">
                <a:solidFill>
                  <a:srgbClr val="636363"/>
                </a:solidFill>
                <a:latin typeface="Calibri Aufrecht"/>
                <a:cs typeface="Calibri"/>
              </a:rPr>
              <a:t>b</a:t>
            </a:r>
            <a:r>
              <a:rPr sz="1100" b="1" dirty="0" err="1">
                <a:solidFill>
                  <a:srgbClr val="636363"/>
                </a:solidFill>
                <a:latin typeface="Calibri Aufrecht"/>
                <a:cs typeface="Calibri"/>
              </a:rPr>
              <a:t>r</a:t>
            </a:r>
            <a:r>
              <a:rPr sz="1100" b="1" spc="-5" dirty="0" err="1">
                <a:solidFill>
                  <a:srgbClr val="636363"/>
                </a:solidFill>
                <a:latin typeface="Calibri Aufrecht"/>
                <a:cs typeface="Calibri"/>
              </a:rPr>
              <a:t>u</a:t>
            </a:r>
            <a:r>
              <a:rPr sz="1100" b="1" spc="-10" dirty="0" err="1">
                <a:solidFill>
                  <a:srgbClr val="636363"/>
                </a:solidFill>
                <a:latin typeface="Calibri Aufrecht"/>
                <a:cs typeface="Calibri"/>
              </a:rPr>
              <a:t>a</a:t>
            </a:r>
            <a:r>
              <a:rPr sz="1100" b="1" dirty="0" err="1">
                <a:solidFill>
                  <a:srgbClr val="636363"/>
                </a:solidFill>
                <a:latin typeface="Calibri Aufrecht"/>
                <a:cs typeface="Calibri"/>
              </a:rPr>
              <a:t>r</a:t>
            </a:r>
            <a:r>
              <a:rPr lang="ro-RO" sz="1100" b="1" dirty="0">
                <a:solidFill>
                  <a:srgbClr val="636363"/>
                </a:solidFill>
                <a:latin typeface="Calibri Aufrecht"/>
                <a:cs typeface="Calibri"/>
              </a:rPr>
              <a:t>ie</a:t>
            </a:r>
            <a:r>
              <a:rPr sz="1100" b="1" dirty="0">
                <a:solidFill>
                  <a:srgbClr val="636363"/>
                </a:solidFill>
                <a:latin typeface="Calibri Aufrecht"/>
                <a:cs typeface="Calibri"/>
              </a:rPr>
              <a:t>  2013:</a:t>
            </a:r>
            <a:endParaRPr sz="1100" dirty="0">
              <a:latin typeface="Calibri Aufrecht"/>
              <a:cs typeface="Calibri"/>
            </a:endParaRPr>
          </a:p>
          <a:p>
            <a:pPr marL="12700" marR="5080">
              <a:lnSpc>
                <a:spcPts val="1200"/>
              </a:lnSpc>
              <a:spcBef>
                <a:spcPts val="475"/>
              </a:spcBef>
            </a:pPr>
            <a:r>
              <a:rPr lang="ro-RO" sz="1100" dirty="0">
                <a:solidFill>
                  <a:srgbClr val="636363"/>
                </a:solidFill>
                <a:latin typeface="Calibri Aufrecht"/>
                <a:cs typeface="Calibri"/>
              </a:rPr>
              <a:t>Intrarea pe piață </a:t>
            </a:r>
            <a:r>
              <a:rPr sz="1100" spc="-5" dirty="0" err="1">
                <a:solidFill>
                  <a:srgbClr val="636363"/>
                </a:solidFill>
                <a:latin typeface="Calibri Aufrecht"/>
                <a:cs typeface="Calibri"/>
              </a:rPr>
              <a:t>FlixBus</a:t>
            </a:r>
            <a:endParaRPr sz="1100" dirty="0">
              <a:latin typeface="Calibri Aufrecht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29866" y="2183517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4">
                <a:moveTo>
                  <a:pt x="141731" y="0"/>
                </a:moveTo>
                <a:lnTo>
                  <a:pt x="96950" y="7229"/>
                </a:lnTo>
                <a:lnTo>
                  <a:pt x="58046" y="27358"/>
                </a:lnTo>
                <a:lnTo>
                  <a:pt x="27358" y="58046"/>
                </a:lnTo>
                <a:lnTo>
                  <a:pt x="7229" y="96950"/>
                </a:lnTo>
                <a:lnTo>
                  <a:pt x="0" y="141732"/>
                </a:lnTo>
                <a:lnTo>
                  <a:pt x="7229" y="186513"/>
                </a:lnTo>
                <a:lnTo>
                  <a:pt x="27358" y="225417"/>
                </a:lnTo>
                <a:lnTo>
                  <a:pt x="58046" y="256105"/>
                </a:lnTo>
                <a:lnTo>
                  <a:pt x="96950" y="276234"/>
                </a:lnTo>
                <a:lnTo>
                  <a:pt x="141731" y="283463"/>
                </a:lnTo>
                <a:lnTo>
                  <a:pt x="186513" y="276234"/>
                </a:lnTo>
                <a:lnTo>
                  <a:pt x="225417" y="256105"/>
                </a:lnTo>
                <a:lnTo>
                  <a:pt x="256105" y="225417"/>
                </a:lnTo>
                <a:lnTo>
                  <a:pt x="276234" y="186513"/>
                </a:lnTo>
                <a:lnTo>
                  <a:pt x="283463" y="141732"/>
                </a:lnTo>
                <a:lnTo>
                  <a:pt x="276234" y="96950"/>
                </a:lnTo>
                <a:lnTo>
                  <a:pt x="256105" y="58046"/>
                </a:lnTo>
                <a:lnTo>
                  <a:pt x="225417" y="27358"/>
                </a:lnTo>
                <a:lnTo>
                  <a:pt x="186513" y="7229"/>
                </a:lnTo>
                <a:lnTo>
                  <a:pt x="141731" y="0"/>
                </a:lnTo>
                <a:close/>
              </a:path>
            </a:pathLst>
          </a:custGeom>
          <a:solidFill>
            <a:srgbClr val="73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29866" y="2183516"/>
            <a:ext cx="283845" cy="283845"/>
          </a:xfrm>
          <a:custGeom>
            <a:avLst/>
            <a:gdLst/>
            <a:ahLst/>
            <a:cxnLst/>
            <a:rect l="l" t="t" r="r" b="b"/>
            <a:pathLst>
              <a:path w="283845" h="283844">
                <a:moveTo>
                  <a:pt x="0" y="141732"/>
                </a:moveTo>
                <a:lnTo>
                  <a:pt x="7229" y="96950"/>
                </a:lnTo>
                <a:lnTo>
                  <a:pt x="27358" y="58046"/>
                </a:lnTo>
                <a:lnTo>
                  <a:pt x="58046" y="27358"/>
                </a:lnTo>
                <a:lnTo>
                  <a:pt x="96950" y="7229"/>
                </a:lnTo>
                <a:lnTo>
                  <a:pt x="141731" y="0"/>
                </a:lnTo>
                <a:lnTo>
                  <a:pt x="186513" y="7229"/>
                </a:lnTo>
                <a:lnTo>
                  <a:pt x="225417" y="27358"/>
                </a:lnTo>
                <a:lnTo>
                  <a:pt x="256105" y="58046"/>
                </a:lnTo>
                <a:lnTo>
                  <a:pt x="276234" y="96950"/>
                </a:lnTo>
                <a:lnTo>
                  <a:pt x="283463" y="141732"/>
                </a:lnTo>
                <a:lnTo>
                  <a:pt x="276234" y="186513"/>
                </a:lnTo>
                <a:lnTo>
                  <a:pt x="256105" y="225417"/>
                </a:lnTo>
                <a:lnTo>
                  <a:pt x="225417" y="256105"/>
                </a:lnTo>
                <a:lnTo>
                  <a:pt x="186513" y="276234"/>
                </a:lnTo>
                <a:lnTo>
                  <a:pt x="141731" y="283463"/>
                </a:lnTo>
                <a:lnTo>
                  <a:pt x="96950" y="276234"/>
                </a:lnTo>
                <a:lnTo>
                  <a:pt x="58046" y="256105"/>
                </a:lnTo>
                <a:lnTo>
                  <a:pt x="27358" y="225417"/>
                </a:lnTo>
                <a:lnTo>
                  <a:pt x="7229" y="186513"/>
                </a:lnTo>
                <a:lnTo>
                  <a:pt x="0" y="14173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27969" y="2509912"/>
            <a:ext cx="76644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o-RO" sz="1100" b="1" spc="-5" dirty="0">
                <a:solidFill>
                  <a:srgbClr val="636363"/>
                </a:solidFill>
                <a:latin typeface="Calibri Aufrecht"/>
                <a:cs typeface="Calibri"/>
              </a:rPr>
              <a:t>I</a:t>
            </a:r>
            <a:r>
              <a:rPr sz="1100" b="1" spc="-5" dirty="0" err="1">
                <a:solidFill>
                  <a:srgbClr val="636363"/>
                </a:solidFill>
                <a:latin typeface="Calibri Aufrecht"/>
                <a:cs typeface="Calibri"/>
              </a:rPr>
              <a:t>anuar</a:t>
            </a:r>
            <a:r>
              <a:rPr lang="ro-RO" sz="1100" b="1" spc="-5" dirty="0">
                <a:solidFill>
                  <a:srgbClr val="636363"/>
                </a:solidFill>
                <a:latin typeface="Calibri Aufrecht"/>
                <a:cs typeface="Calibri"/>
              </a:rPr>
              <a:t>ie</a:t>
            </a:r>
            <a:r>
              <a:rPr sz="1100" b="1" spc="-75" dirty="0">
                <a:solidFill>
                  <a:srgbClr val="636363"/>
                </a:solidFill>
                <a:latin typeface="Calibri Aufrecht"/>
                <a:cs typeface="Calibri"/>
              </a:rPr>
              <a:t> </a:t>
            </a:r>
            <a:r>
              <a:rPr sz="1100" b="1" dirty="0">
                <a:solidFill>
                  <a:srgbClr val="636363"/>
                </a:solidFill>
                <a:latin typeface="Calibri Aufrecht"/>
                <a:cs typeface="Calibri"/>
              </a:rPr>
              <a:t>2015:</a:t>
            </a:r>
            <a:endParaRPr sz="1100" dirty="0">
              <a:latin typeface="Calibri Aufrecht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9913" y="2892090"/>
            <a:ext cx="6978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10"/>
              </a:lnSpc>
            </a:pPr>
            <a:r>
              <a:rPr lang="ro-RO" sz="1100" spc="-5" dirty="0">
                <a:solidFill>
                  <a:srgbClr val="636363"/>
                </a:solidFill>
                <a:latin typeface="Calibri Aufrecht"/>
                <a:cs typeface="Calibri"/>
              </a:rPr>
              <a:t>Unirea</a:t>
            </a:r>
            <a:endParaRPr sz="1100" dirty="0">
              <a:latin typeface="Calibri Aufrecht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26950" y="1887966"/>
            <a:ext cx="361315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180594" y="0"/>
                </a:moveTo>
                <a:lnTo>
                  <a:pt x="132600" y="6454"/>
                </a:lnTo>
                <a:lnTo>
                  <a:pt x="89464" y="24666"/>
                </a:lnTo>
                <a:lnTo>
                  <a:pt x="52911" y="52911"/>
                </a:lnTo>
                <a:lnTo>
                  <a:pt x="24666" y="89464"/>
                </a:lnTo>
                <a:lnTo>
                  <a:pt x="6454" y="132600"/>
                </a:lnTo>
                <a:lnTo>
                  <a:pt x="0" y="180594"/>
                </a:lnTo>
                <a:lnTo>
                  <a:pt x="6454" y="228587"/>
                </a:lnTo>
                <a:lnTo>
                  <a:pt x="24666" y="271723"/>
                </a:lnTo>
                <a:lnTo>
                  <a:pt x="52911" y="308276"/>
                </a:lnTo>
                <a:lnTo>
                  <a:pt x="89464" y="336521"/>
                </a:lnTo>
                <a:lnTo>
                  <a:pt x="132600" y="354733"/>
                </a:lnTo>
                <a:lnTo>
                  <a:pt x="180594" y="361188"/>
                </a:lnTo>
                <a:lnTo>
                  <a:pt x="228587" y="354733"/>
                </a:lnTo>
                <a:lnTo>
                  <a:pt x="271723" y="336521"/>
                </a:lnTo>
                <a:lnTo>
                  <a:pt x="308276" y="308276"/>
                </a:lnTo>
                <a:lnTo>
                  <a:pt x="336521" y="271723"/>
                </a:lnTo>
                <a:lnTo>
                  <a:pt x="354733" y="228587"/>
                </a:lnTo>
                <a:lnTo>
                  <a:pt x="361188" y="180594"/>
                </a:lnTo>
                <a:lnTo>
                  <a:pt x="354733" y="132600"/>
                </a:lnTo>
                <a:lnTo>
                  <a:pt x="336521" y="89464"/>
                </a:lnTo>
                <a:lnTo>
                  <a:pt x="308276" y="52911"/>
                </a:lnTo>
                <a:lnTo>
                  <a:pt x="271723" y="24666"/>
                </a:lnTo>
                <a:lnTo>
                  <a:pt x="228587" y="6454"/>
                </a:lnTo>
                <a:lnTo>
                  <a:pt x="180594" y="0"/>
                </a:lnTo>
                <a:close/>
              </a:path>
            </a:pathLst>
          </a:custGeom>
          <a:solidFill>
            <a:srgbClr val="73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20068" y="1874977"/>
            <a:ext cx="361413" cy="36131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0" y="180594"/>
                </a:moveTo>
                <a:lnTo>
                  <a:pt x="6454" y="132600"/>
                </a:lnTo>
                <a:lnTo>
                  <a:pt x="24666" y="89464"/>
                </a:lnTo>
                <a:lnTo>
                  <a:pt x="52911" y="52911"/>
                </a:lnTo>
                <a:lnTo>
                  <a:pt x="89464" y="24666"/>
                </a:lnTo>
                <a:lnTo>
                  <a:pt x="132600" y="6454"/>
                </a:lnTo>
                <a:lnTo>
                  <a:pt x="180594" y="0"/>
                </a:lnTo>
                <a:lnTo>
                  <a:pt x="228587" y="6454"/>
                </a:lnTo>
                <a:lnTo>
                  <a:pt x="271723" y="24666"/>
                </a:lnTo>
                <a:lnTo>
                  <a:pt x="308276" y="52911"/>
                </a:lnTo>
                <a:lnTo>
                  <a:pt x="336521" y="89464"/>
                </a:lnTo>
                <a:lnTo>
                  <a:pt x="354733" y="132600"/>
                </a:lnTo>
                <a:lnTo>
                  <a:pt x="361188" y="180594"/>
                </a:lnTo>
                <a:lnTo>
                  <a:pt x="354733" y="228587"/>
                </a:lnTo>
                <a:lnTo>
                  <a:pt x="336521" y="271723"/>
                </a:lnTo>
                <a:lnTo>
                  <a:pt x="308276" y="308276"/>
                </a:lnTo>
                <a:lnTo>
                  <a:pt x="271723" y="336521"/>
                </a:lnTo>
                <a:lnTo>
                  <a:pt x="228587" y="354733"/>
                </a:lnTo>
                <a:lnTo>
                  <a:pt x="180594" y="361188"/>
                </a:lnTo>
                <a:lnTo>
                  <a:pt x="132600" y="354733"/>
                </a:lnTo>
                <a:lnTo>
                  <a:pt x="89464" y="336521"/>
                </a:lnTo>
                <a:lnTo>
                  <a:pt x="52911" y="308276"/>
                </a:lnTo>
                <a:lnTo>
                  <a:pt x="24666" y="271723"/>
                </a:lnTo>
                <a:lnTo>
                  <a:pt x="6454" y="228587"/>
                </a:lnTo>
                <a:lnTo>
                  <a:pt x="0" y="18059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310444" y="2367353"/>
            <a:ext cx="62325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2390">
              <a:lnSpc>
                <a:spcPts val="1210"/>
              </a:lnSpc>
            </a:pPr>
            <a:r>
              <a:rPr lang="ro-RO" sz="1100" b="1" spc="-10" dirty="0">
                <a:solidFill>
                  <a:srgbClr val="636363"/>
                </a:solidFill>
                <a:latin typeface="Calibri Aufrecht"/>
                <a:cs typeface="Calibri"/>
              </a:rPr>
              <a:t>I</a:t>
            </a:r>
            <a:r>
              <a:rPr sz="1100" b="1" spc="-10" dirty="0" err="1">
                <a:solidFill>
                  <a:srgbClr val="636363"/>
                </a:solidFill>
                <a:latin typeface="Calibri Aufrecht"/>
                <a:cs typeface="Calibri"/>
              </a:rPr>
              <a:t>a</a:t>
            </a:r>
            <a:r>
              <a:rPr sz="1100" b="1" spc="-5" dirty="0" err="1">
                <a:solidFill>
                  <a:srgbClr val="636363"/>
                </a:solidFill>
                <a:latin typeface="Calibri Aufrecht"/>
                <a:cs typeface="Calibri"/>
              </a:rPr>
              <a:t>nu</a:t>
            </a:r>
            <a:r>
              <a:rPr sz="1100" b="1" spc="-10" dirty="0" err="1">
                <a:solidFill>
                  <a:srgbClr val="636363"/>
                </a:solidFill>
                <a:latin typeface="Calibri Aufrecht"/>
                <a:cs typeface="Calibri"/>
              </a:rPr>
              <a:t>a</a:t>
            </a:r>
            <a:r>
              <a:rPr sz="1100" b="1" dirty="0" err="1">
                <a:solidFill>
                  <a:srgbClr val="636363"/>
                </a:solidFill>
                <a:latin typeface="Calibri Aufrecht"/>
                <a:cs typeface="Calibri"/>
              </a:rPr>
              <a:t>r</a:t>
            </a:r>
            <a:r>
              <a:rPr lang="ro-RO" sz="1100" b="1" dirty="0">
                <a:solidFill>
                  <a:srgbClr val="636363"/>
                </a:solidFill>
                <a:latin typeface="Calibri Aufrecht"/>
                <a:cs typeface="Calibri"/>
              </a:rPr>
              <a:t>ie</a:t>
            </a:r>
            <a:r>
              <a:rPr sz="1100" b="1" dirty="0">
                <a:solidFill>
                  <a:srgbClr val="636363"/>
                </a:solidFill>
                <a:latin typeface="Calibri Aufrecht"/>
                <a:cs typeface="Calibri"/>
              </a:rPr>
              <a:t> 2016:</a:t>
            </a:r>
            <a:endParaRPr sz="1100" dirty="0">
              <a:latin typeface="Calibri Aufrecht"/>
              <a:cs typeface="Calibri"/>
            </a:endParaRPr>
          </a:p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ro-RO" sz="1100" dirty="0">
                <a:solidFill>
                  <a:srgbClr val="636363"/>
                </a:solidFill>
                <a:latin typeface="Calibri Aufrecht"/>
                <a:cs typeface="Calibri"/>
              </a:rPr>
              <a:t>Rețeaua se extinde peste tot în Europa</a:t>
            </a:r>
            <a:r>
              <a:rPr lang="de-DE" sz="1100" dirty="0">
                <a:solidFill>
                  <a:srgbClr val="636363"/>
                </a:solidFill>
                <a:latin typeface="Calibri Aufrecht"/>
                <a:cs typeface="Calibri"/>
              </a:rPr>
              <a:t> </a:t>
            </a:r>
            <a:endParaRPr sz="1100" dirty="0">
              <a:latin typeface="Calibri Aufrecht"/>
              <a:cs typeface="Calibri"/>
            </a:endParaRPr>
          </a:p>
        </p:txBody>
      </p:sp>
      <p:sp>
        <p:nvSpPr>
          <p:cNvPr id="44" name="object 18"/>
          <p:cNvSpPr/>
          <p:nvPr/>
        </p:nvSpPr>
        <p:spPr>
          <a:xfrm>
            <a:off x="3801504" y="1675783"/>
            <a:ext cx="409817" cy="397231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180594" y="0"/>
                </a:moveTo>
                <a:lnTo>
                  <a:pt x="132600" y="6454"/>
                </a:lnTo>
                <a:lnTo>
                  <a:pt x="89464" y="24666"/>
                </a:lnTo>
                <a:lnTo>
                  <a:pt x="52911" y="52911"/>
                </a:lnTo>
                <a:lnTo>
                  <a:pt x="24666" y="89464"/>
                </a:lnTo>
                <a:lnTo>
                  <a:pt x="6454" y="132600"/>
                </a:lnTo>
                <a:lnTo>
                  <a:pt x="0" y="180594"/>
                </a:lnTo>
                <a:lnTo>
                  <a:pt x="6454" y="228587"/>
                </a:lnTo>
                <a:lnTo>
                  <a:pt x="24666" y="271723"/>
                </a:lnTo>
                <a:lnTo>
                  <a:pt x="52911" y="308276"/>
                </a:lnTo>
                <a:lnTo>
                  <a:pt x="89464" y="336521"/>
                </a:lnTo>
                <a:lnTo>
                  <a:pt x="132600" y="354733"/>
                </a:lnTo>
                <a:lnTo>
                  <a:pt x="180594" y="361188"/>
                </a:lnTo>
                <a:lnTo>
                  <a:pt x="228587" y="354733"/>
                </a:lnTo>
                <a:lnTo>
                  <a:pt x="271723" y="336521"/>
                </a:lnTo>
                <a:lnTo>
                  <a:pt x="308276" y="308276"/>
                </a:lnTo>
                <a:lnTo>
                  <a:pt x="336521" y="271723"/>
                </a:lnTo>
                <a:lnTo>
                  <a:pt x="354733" y="228587"/>
                </a:lnTo>
                <a:lnTo>
                  <a:pt x="361188" y="180594"/>
                </a:lnTo>
                <a:lnTo>
                  <a:pt x="354733" y="132600"/>
                </a:lnTo>
                <a:lnTo>
                  <a:pt x="336521" y="89464"/>
                </a:lnTo>
                <a:lnTo>
                  <a:pt x="308276" y="52911"/>
                </a:lnTo>
                <a:lnTo>
                  <a:pt x="271723" y="24666"/>
                </a:lnTo>
                <a:lnTo>
                  <a:pt x="228587" y="6454"/>
                </a:lnTo>
                <a:lnTo>
                  <a:pt x="180594" y="0"/>
                </a:lnTo>
                <a:close/>
              </a:path>
            </a:pathLst>
          </a:custGeom>
          <a:solidFill>
            <a:srgbClr val="73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9"/>
          <p:cNvSpPr/>
          <p:nvPr/>
        </p:nvSpPr>
        <p:spPr>
          <a:xfrm>
            <a:off x="3801504" y="1660927"/>
            <a:ext cx="426684" cy="413945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0" y="180594"/>
                </a:moveTo>
                <a:lnTo>
                  <a:pt x="6454" y="132600"/>
                </a:lnTo>
                <a:lnTo>
                  <a:pt x="24666" y="89464"/>
                </a:lnTo>
                <a:lnTo>
                  <a:pt x="52911" y="52911"/>
                </a:lnTo>
                <a:lnTo>
                  <a:pt x="89464" y="24666"/>
                </a:lnTo>
                <a:lnTo>
                  <a:pt x="132600" y="6454"/>
                </a:lnTo>
                <a:lnTo>
                  <a:pt x="180594" y="0"/>
                </a:lnTo>
                <a:lnTo>
                  <a:pt x="228587" y="6454"/>
                </a:lnTo>
                <a:lnTo>
                  <a:pt x="271723" y="24666"/>
                </a:lnTo>
                <a:lnTo>
                  <a:pt x="308276" y="52911"/>
                </a:lnTo>
                <a:lnTo>
                  <a:pt x="336521" y="89464"/>
                </a:lnTo>
                <a:lnTo>
                  <a:pt x="354733" y="132600"/>
                </a:lnTo>
                <a:lnTo>
                  <a:pt x="361188" y="180594"/>
                </a:lnTo>
                <a:lnTo>
                  <a:pt x="354733" y="228587"/>
                </a:lnTo>
                <a:lnTo>
                  <a:pt x="336521" y="271723"/>
                </a:lnTo>
                <a:lnTo>
                  <a:pt x="308276" y="308276"/>
                </a:lnTo>
                <a:lnTo>
                  <a:pt x="271723" y="336521"/>
                </a:lnTo>
                <a:lnTo>
                  <a:pt x="228587" y="354733"/>
                </a:lnTo>
                <a:lnTo>
                  <a:pt x="180594" y="361188"/>
                </a:lnTo>
                <a:lnTo>
                  <a:pt x="132600" y="354733"/>
                </a:lnTo>
                <a:lnTo>
                  <a:pt x="89464" y="336521"/>
                </a:lnTo>
                <a:lnTo>
                  <a:pt x="52911" y="308276"/>
                </a:lnTo>
                <a:lnTo>
                  <a:pt x="24666" y="271723"/>
                </a:lnTo>
                <a:lnTo>
                  <a:pt x="6454" y="228587"/>
                </a:lnTo>
                <a:lnTo>
                  <a:pt x="0" y="18059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0"/>
          <p:cNvSpPr txBox="1"/>
          <p:nvPr/>
        </p:nvSpPr>
        <p:spPr>
          <a:xfrm>
            <a:off x="3956881" y="2245630"/>
            <a:ext cx="1521005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2390">
              <a:lnSpc>
                <a:spcPts val="1210"/>
              </a:lnSpc>
            </a:pPr>
            <a:r>
              <a:rPr lang="de-DE" sz="1100" b="1" spc="-10" dirty="0">
                <a:solidFill>
                  <a:srgbClr val="636363"/>
                </a:solidFill>
                <a:latin typeface="Calibri Aufrecht"/>
                <a:cs typeface="Calibri"/>
              </a:rPr>
              <a:t>Ianuarie</a:t>
            </a:r>
            <a:r>
              <a:rPr lang="de-DE" sz="1100" b="1" dirty="0">
                <a:solidFill>
                  <a:srgbClr val="636363"/>
                </a:solidFill>
                <a:latin typeface="Calibri Aufrecht"/>
                <a:cs typeface="Calibri"/>
              </a:rPr>
              <a:t> </a:t>
            </a:r>
            <a:r>
              <a:rPr sz="1100" b="1" dirty="0">
                <a:solidFill>
                  <a:srgbClr val="636363"/>
                </a:solidFill>
                <a:latin typeface="Calibri Aufrecht"/>
                <a:cs typeface="Calibri"/>
              </a:rPr>
              <a:t>201</a:t>
            </a:r>
            <a:r>
              <a:rPr lang="de-DE" sz="1100" b="1" dirty="0">
                <a:solidFill>
                  <a:srgbClr val="636363"/>
                </a:solidFill>
                <a:latin typeface="Calibri Aufrecht"/>
                <a:cs typeface="Calibri"/>
              </a:rPr>
              <a:t>7</a:t>
            </a:r>
            <a:r>
              <a:rPr sz="1100" b="1" dirty="0">
                <a:solidFill>
                  <a:srgbClr val="636363"/>
                </a:solidFill>
                <a:latin typeface="Calibri Aufrecht"/>
                <a:cs typeface="Calibri"/>
              </a:rPr>
              <a:t>:</a:t>
            </a:r>
            <a:endParaRPr sz="1100" dirty="0">
              <a:latin typeface="Calibri Aufrecht"/>
              <a:cs typeface="Calibri"/>
            </a:endParaRPr>
          </a:p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ro-RO" sz="1100" dirty="0">
                <a:solidFill>
                  <a:srgbClr val="636363"/>
                </a:solidFill>
                <a:latin typeface="Calibri Aufrecht"/>
                <a:cs typeface="Calibri"/>
              </a:rPr>
              <a:t>Filiale în alte țări, ex. </a:t>
            </a:r>
            <a:r>
              <a:rPr lang="de-DE" sz="1100" dirty="0">
                <a:solidFill>
                  <a:srgbClr val="636363"/>
                </a:solidFill>
                <a:latin typeface="Calibri Aufrecht"/>
                <a:cs typeface="Calibri"/>
              </a:rPr>
              <a:t> Paris, Milan</a:t>
            </a:r>
            <a:r>
              <a:rPr lang="ro-RO" sz="1100" dirty="0">
                <a:solidFill>
                  <a:srgbClr val="636363"/>
                </a:solidFill>
                <a:latin typeface="Calibri Aufrecht"/>
                <a:cs typeface="Calibri"/>
              </a:rPr>
              <a:t>o</a:t>
            </a:r>
            <a:r>
              <a:rPr lang="de-DE" sz="1100" dirty="0">
                <a:solidFill>
                  <a:srgbClr val="636363"/>
                </a:solidFill>
                <a:latin typeface="Calibri Aufrecht"/>
                <a:cs typeface="Calibri"/>
              </a:rPr>
              <a:t>,</a:t>
            </a:r>
          </a:p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de-DE" sz="1100" dirty="0">
                <a:solidFill>
                  <a:srgbClr val="636363"/>
                </a:solidFill>
                <a:latin typeface="Calibri Aufrecht"/>
                <a:cs typeface="Calibri"/>
              </a:rPr>
              <a:t>Stockholm, Amsterdam,</a:t>
            </a:r>
          </a:p>
          <a:p>
            <a:pPr marL="12700" marR="5080">
              <a:lnSpc>
                <a:spcPts val="1200"/>
              </a:lnSpc>
              <a:spcBef>
                <a:spcPts val="10"/>
              </a:spcBef>
            </a:pPr>
            <a:r>
              <a:rPr lang="de-DE" sz="1100" dirty="0">
                <a:solidFill>
                  <a:srgbClr val="636363"/>
                </a:solidFill>
                <a:latin typeface="Calibri Aufrecht"/>
                <a:cs typeface="Calibri"/>
              </a:rPr>
              <a:t>Zagreb</a:t>
            </a:r>
            <a:endParaRPr sz="1100" dirty="0">
              <a:latin typeface="Calibri Aufrecht"/>
              <a:cs typeface="Calibri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447" y="1422053"/>
            <a:ext cx="1425360" cy="7918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190" y="1530274"/>
            <a:ext cx="645681" cy="5754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255" y="1478022"/>
            <a:ext cx="1000409" cy="6799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8724" y="5852483"/>
            <a:ext cx="9168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/>
            <a:r>
              <a:rPr lang="de-DE" sz="1600" b="1" spc="-5" dirty="0">
                <a:solidFill>
                  <a:srgbClr val="5CAC00"/>
                </a:solidFill>
                <a:latin typeface="Calibri Aufrecht"/>
                <a:ea typeface="+mj-ea"/>
                <a:cs typeface="Calibri"/>
              </a:rPr>
              <a:t>“</a:t>
            </a:r>
            <a:r>
              <a:rPr lang="ro-RO" sz="1600" b="1" spc="-5" dirty="0">
                <a:solidFill>
                  <a:srgbClr val="5CAC00"/>
                </a:solidFill>
                <a:latin typeface="Calibri Aufrecht"/>
                <a:ea typeface="+mj-ea"/>
                <a:cs typeface="Calibri"/>
              </a:rPr>
              <a:t>Viziunea noastră este să oferim mobilitate verde și isteață, ce dă o șansă tuturor să descopere lumea.</a:t>
            </a:r>
            <a:r>
              <a:rPr lang="de-DE" sz="1600" b="1" spc="-5" dirty="0">
                <a:solidFill>
                  <a:srgbClr val="5CAC00"/>
                </a:solidFill>
                <a:latin typeface="Calibri Aufrecht"/>
                <a:ea typeface="+mj-ea"/>
                <a:cs typeface="Calibri"/>
              </a:rPr>
              <a:t>” </a:t>
            </a:r>
          </a:p>
        </p:txBody>
      </p:sp>
      <p:sp>
        <p:nvSpPr>
          <p:cNvPr id="23" name="Rechteck 22"/>
          <p:cNvSpPr/>
          <p:nvPr/>
        </p:nvSpPr>
        <p:spPr>
          <a:xfrm>
            <a:off x="5847861" y="2742926"/>
            <a:ext cx="37006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>
              <a:buClr>
                <a:srgbClr val="396C0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de-DE" sz="1200" spc="-5" dirty="0">
              <a:solidFill>
                <a:srgbClr val="636363"/>
              </a:solidFill>
              <a:cs typeface="Calibri"/>
            </a:endParaRPr>
          </a:p>
          <a:p>
            <a:pPr marL="184150" indent="-171450">
              <a:buClr>
                <a:srgbClr val="396C0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ro-RO" sz="1200" spc="-5" dirty="0">
                <a:solidFill>
                  <a:srgbClr val="636363"/>
                </a:solidFill>
                <a:latin typeface="Calibri Aufrecht"/>
                <a:cs typeface="Calibri"/>
              </a:rPr>
              <a:t>Peste 1.200 de destinații în 2</a:t>
            </a:r>
            <a:r>
              <a:rPr lang="en-US" sz="1200" spc="-5" dirty="0">
                <a:solidFill>
                  <a:srgbClr val="636363"/>
                </a:solidFill>
                <a:latin typeface="Calibri Aufrecht"/>
                <a:cs typeface="Calibri"/>
              </a:rPr>
              <a:t>6</a:t>
            </a:r>
            <a:r>
              <a:rPr lang="ro-RO" sz="1200" spc="-5" dirty="0">
                <a:solidFill>
                  <a:srgbClr val="636363"/>
                </a:solidFill>
                <a:latin typeface="Calibri Aufrecht"/>
                <a:cs typeface="Calibri"/>
              </a:rPr>
              <a:t> de tări europene</a:t>
            </a:r>
          </a:p>
          <a:p>
            <a:pPr marL="12700">
              <a:buClr>
                <a:srgbClr val="396C00"/>
              </a:buClr>
              <a:tabLst>
                <a:tab pos="299085" algn="l"/>
                <a:tab pos="299720" algn="l"/>
              </a:tabLst>
            </a:pPr>
            <a:endParaRPr lang="de-DE" sz="1200" spc="-5" dirty="0">
              <a:solidFill>
                <a:srgbClr val="636363"/>
              </a:solidFill>
              <a:latin typeface="Calibri Aufrecht"/>
              <a:cs typeface="Calibri"/>
            </a:endParaRPr>
          </a:p>
          <a:p>
            <a:pPr marL="184150" indent="-171450">
              <a:buClr>
                <a:srgbClr val="396C0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de-DE" sz="1200" dirty="0">
                <a:solidFill>
                  <a:srgbClr val="636363"/>
                </a:solidFill>
                <a:latin typeface="Calibri Aufrecht"/>
                <a:cs typeface="Calibri"/>
              </a:rPr>
              <a:t>200.000 </a:t>
            </a:r>
            <a:r>
              <a:rPr lang="ro-RO" sz="1200" dirty="0">
                <a:solidFill>
                  <a:srgbClr val="636363"/>
                </a:solidFill>
                <a:latin typeface="Calibri Aufrecht"/>
                <a:cs typeface="Calibri"/>
              </a:rPr>
              <a:t>de conexii </a:t>
            </a:r>
            <a:r>
              <a:rPr lang="en-US" sz="1200" dirty="0">
                <a:solidFill>
                  <a:srgbClr val="636363"/>
                </a:solidFill>
                <a:latin typeface="Calibri Aufrecht"/>
                <a:cs typeface="Calibri"/>
              </a:rPr>
              <a:t>p</a:t>
            </a:r>
            <a:r>
              <a:rPr lang="ro-RO" sz="1200" dirty="0">
                <a:solidFill>
                  <a:srgbClr val="636363"/>
                </a:solidFill>
                <a:latin typeface="Calibri Aufrecht"/>
                <a:cs typeface="Calibri"/>
              </a:rPr>
              <a:t>e zii </a:t>
            </a:r>
            <a:endParaRPr lang="de-DE" sz="1200" dirty="0">
              <a:solidFill>
                <a:srgbClr val="636363"/>
              </a:solidFill>
              <a:latin typeface="Calibri Aufrecht"/>
              <a:cs typeface="Calibri"/>
            </a:endParaRPr>
          </a:p>
          <a:p>
            <a:pPr marL="184150" indent="-171450">
              <a:buClr>
                <a:srgbClr val="396C0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endParaRPr lang="de-DE" sz="1200" dirty="0">
              <a:solidFill>
                <a:srgbClr val="636363"/>
              </a:solidFill>
              <a:latin typeface="Calibri Aufrech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636363"/>
                </a:solidFill>
                <a:latin typeface="Calibri Aufrecht"/>
                <a:cs typeface="Calibri"/>
              </a:rPr>
              <a:t>Peste 60 de milione de pasageri </a:t>
            </a:r>
          </a:p>
          <a:p>
            <a:endParaRPr lang="de-DE" sz="1200" dirty="0">
              <a:solidFill>
                <a:srgbClr val="636363"/>
              </a:solidFill>
              <a:latin typeface="Calibri Aufrecht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spc="-5" dirty="0">
                <a:solidFill>
                  <a:srgbClr val="636363"/>
                </a:solidFill>
                <a:latin typeface="Calibri Aufrecht"/>
                <a:cs typeface="Calibri"/>
              </a:rPr>
              <a:t>Cooperare cu peste 250 de companii de autocare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spc="-5" dirty="0">
              <a:solidFill>
                <a:srgbClr val="636363"/>
              </a:solidFill>
              <a:latin typeface="Calibri Aufrecht"/>
              <a:cs typeface="Calibri"/>
            </a:endParaRPr>
          </a:p>
          <a:p>
            <a:pPr marL="171450" marR="5080" indent="-171450">
              <a:lnSpc>
                <a:spcPts val="1200"/>
              </a:lnSpc>
              <a:spcBef>
                <a:spcPts val="10"/>
              </a:spcBef>
              <a:buClr>
                <a:srgbClr val="396C0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de-DE" sz="1200" spc="-10" dirty="0">
                <a:solidFill>
                  <a:srgbClr val="636363"/>
                </a:solidFill>
                <a:latin typeface="Calibri Aufrecht"/>
                <a:cs typeface="Calibri"/>
              </a:rPr>
              <a:t>&gt; 120 </a:t>
            </a:r>
            <a:r>
              <a:rPr lang="de-DE" sz="1200" u="sng" spc="-10" dirty="0">
                <a:solidFill>
                  <a:schemeClr val="accent6"/>
                </a:solidFill>
                <a:latin typeface="Calibri Aufrecht"/>
                <a:cs typeface="Calibri"/>
              </a:rPr>
              <a:t>linii de noapte </a:t>
            </a:r>
          </a:p>
          <a:p>
            <a:pPr marR="5080">
              <a:lnSpc>
                <a:spcPts val="1200"/>
              </a:lnSpc>
              <a:spcBef>
                <a:spcPts val="10"/>
              </a:spcBef>
              <a:buClr>
                <a:srgbClr val="396C00"/>
              </a:buClr>
              <a:tabLst>
                <a:tab pos="299085" algn="l"/>
                <a:tab pos="299720" algn="l"/>
              </a:tabLst>
            </a:pPr>
            <a:endParaRPr lang="de-DE" sz="1200" dirty="0">
              <a:solidFill>
                <a:srgbClr val="FF0000"/>
              </a:solidFill>
              <a:latin typeface="Calibri Aufrecht"/>
              <a:cs typeface="Calibri"/>
            </a:endParaRPr>
          </a:p>
          <a:p>
            <a:pPr marL="171450" marR="5080" indent="-171450">
              <a:lnSpc>
                <a:spcPts val="1200"/>
              </a:lnSpc>
              <a:spcBef>
                <a:spcPts val="10"/>
              </a:spcBef>
              <a:buClr>
                <a:srgbClr val="396C00"/>
              </a:buClr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de-DE" sz="1200" spc="-10" dirty="0">
                <a:solidFill>
                  <a:srgbClr val="636363"/>
                </a:solidFill>
                <a:latin typeface="Calibri Aufrecht"/>
                <a:cs typeface="Calibri"/>
              </a:rPr>
              <a:t>Extensiune dinamic</a:t>
            </a:r>
            <a:r>
              <a:rPr lang="ro-RO" sz="1200" spc="-10" dirty="0">
                <a:solidFill>
                  <a:srgbClr val="636363"/>
                </a:solidFill>
                <a:latin typeface="Calibri Aufrecht"/>
                <a:cs typeface="Calibri"/>
              </a:rPr>
              <a:t>ă a rețelei în 2017, mai ales în S</a:t>
            </a:r>
            <a:r>
              <a:rPr lang="de-DE" sz="1200" spc="-10" dirty="0">
                <a:solidFill>
                  <a:srgbClr val="636363"/>
                </a:solidFill>
                <a:latin typeface="Calibri Aufrecht"/>
                <a:cs typeface="Calibri"/>
              </a:rPr>
              <a:t>candinavia </a:t>
            </a:r>
            <a:r>
              <a:rPr lang="ro-RO" sz="1200" spc="-10" dirty="0">
                <a:solidFill>
                  <a:srgbClr val="636363"/>
                </a:solidFill>
                <a:latin typeface="Calibri Aufrecht"/>
                <a:cs typeface="Calibri"/>
              </a:rPr>
              <a:t>și</a:t>
            </a:r>
            <a:r>
              <a:rPr lang="de-DE" sz="1200" spc="-10" dirty="0">
                <a:solidFill>
                  <a:srgbClr val="636363"/>
                </a:solidFill>
                <a:latin typeface="Calibri Aufrecht"/>
                <a:cs typeface="Calibri"/>
              </a:rPr>
              <a:t> Europ</a:t>
            </a:r>
            <a:r>
              <a:rPr lang="ro-RO" sz="1200" spc="-10" dirty="0">
                <a:solidFill>
                  <a:srgbClr val="636363"/>
                </a:solidFill>
                <a:latin typeface="Calibri Aufrecht"/>
                <a:cs typeface="Calibri"/>
              </a:rPr>
              <a:t>a de est</a:t>
            </a:r>
          </a:p>
          <a:p>
            <a:pPr marL="12700">
              <a:buClr>
                <a:srgbClr val="396C00"/>
              </a:buClr>
              <a:tabLst>
                <a:tab pos="299085" algn="l"/>
                <a:tab pos="299720" algn="l"/>
              </a:tabLst>
            </a:pPr>
            <a:endParaRPr lang="de-DE" sz="1200" spc="-5" dirty="0">
              <a:solidFill>
                <a:srgbClr val="636363"/>
              </a:solidFill>
              <a:cs typeface="Calibri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lang="de-DE" spc="-5" smtClean="0"/>
              <a:t>3</a:t>
            </a:fld>
            <a:endParaRPr lang="de-DE" spc="-5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53" y="3677734"/>
            <a:ext cx="2301392" cy="153426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11201" y="5258425"/>
            <a:ext cx="39366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sz="1100" spc="-5" dirty="0">
                <a:solidFill>
                  <a:srgbClr val="636363"/>
                </a:solidFill>
                <a:latin typeface="Calibri Aufrecht"/>
                <a:cs typeface="Calibri"/>
              </a:rPr>
              <a:t>Management:</a:t>
            </a:r>
            <a:endParaRPr lang="de-DE" sz="1100" dirty="0">
              <a:latin typeface="Calibri Aufrecht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de-DE" sz="1100" dirty="0">
                <a:solidFill>
                  <a:srgbClr val="636363"/>
                </a:solidFill>
                <a:latin typeface="Calibri Aufrecht"/>
                <a:cs typeface="Calibri"/>
              </a:rPr>
              <a:t>D</a:t>
            </a:r>
            <a:r>
              <a:rPr lang="hu-HU" sz="1100" dirty="0">
                <a:solidFill>
                  <a:srgbClr val="636363"/>
                </a:solidFill>
                <a:latin typeface="Calibri Aufrecht"/>
                <a:cs typeface="Calibri"/>
              </a:rPr>
              <a:t>aniel</a:t>
            </a:r>
            <a:r>
              <a:rPr lang="de-DE" sz="1100" spc="-60" dirty="0">
                <a:solidFill>
                  <a:srgbClr val="636363"/>
                </a:solidFill>
                <a:latin typeface="Calibri Aufrecht"/>
                <a:cs typeface="Calibri"/>
              </a:rPr>
              <a:t> </a:t>
            </a:r>
            <a:r>
              <a:rPr lang="de-DE" sz="1100" spc="-10" dirty="0">
                <a:solidFill>
                  <a:srgbClr val="636363"/>
                </a:solidFill>
                <a:latin typeface="Calibri Aufrecht"/>
                <a:cs typeface="Calibri"/>
              </a:rPr>
              <a:t>Krauss, </a:t>
            </a:r>
            <a:r>
              <a:rPr lang="de-DE" sz="1100" spc="-5" dirty="0">
                <a:solidFill>
                  <a:srgbClr val="636363"/>
                </a:solidFill>
                <a:latin typeface="Calibri Aufrecht"/>
                <a:cs typeface="Calibri"/>
              </a:rPr>
              <a:t>J</a:t>
            </a:r>
            <a:r>
              <a:rPr lang="hu-HU" sz="1100" spc="-5" dirty="0">
                <a:solidFill>
                  <a:srgbClr val="636363"/>
                </a:solidFill>
                <a:latin typeface="Calibri Aufrecht"/>
                <a:cs typeface="Calibri"/>
              </a:rPr>
              <a:t>ochen</a:t>
            </a:r>
            <a:r>
              <a:rPr lang="de-DE" sz="1100" spc="-5" dirty="0">
                <a:solidFill>
                  <a:srgbClr val="636363"/>
                </a:solidFill>
                <a:latin typeface="Calibri Aufrecht"/>
                <a:cs typeface="Calibri"/>
              </a:rPr>
              <a:t> Engert,</a:t>
            </a:r>
            <a:r>
              <a:rPr lang="de-DE" sz="1100" spc="-10" dirty="0">
                <a:solidFill>
                  <a:srgbClr val="636363"/>
                </a:solidFill>
                <a:latin typeface="Calibri Aufrecht"/>
                <a:cs typeface="Calibri"/>
              </a:rPr>
              <a:t> </a:t>
            </a:r>
            <a:r>
              <a:rPr lang="de-DE" sz="1100" spc="-5" dirty="0">
                <a:solidFill>
                  <a:srgbClr val="636363"/>
                </a:solidFill>
                <a:latin typeface="Calibri Aufrecht"/>
                <a:cs typeface="Calibri"/>
              </a:rPr>
              <a:t>A</a:t>
            </a:r>
            <a:r>
              <a:rPr lang="ro-RO" sz="1100" spc="-5" dirty="0">
                <a:solidFill>
                  <a:srgbClr val="636363"/>
                </a:solidFill>
                <a:latin typeface="Calibri Aufrecht"/>
                <a:cs typeface="Calibri"/>
              </a:rPr>
              <a:t>ndr</a:t>
            </a:r>
            <a:r>
              <a:rPr lang="hu-HU" sz="1100" spc="-5" dirty="0">
                <a:solidFill>
                  <a:srgbClr val="636363"/>
                </a:solidFill>
                <a:latin typeface="Calibri Aufrecht"/>
                <a:cs typeface="Calibri"/>
              </a:rPr>
              <a:t>é</a:t>
            </a:r>
            <a:r>
              <a:rPr lang="de-DE" sz="1100" spc="-5" dirty="0">
                <a:solidFill>
                  <a:srgbClr val="636363"/>
                </a:solidFill>
                <a:latin typeface="Calibri Aufrecht"/>
                <a:cs typeface="Calibri"/>
              </a:rPr>
              <a:t> Schwämmlein</a:t>
            </a:r>
            <a:endParaRPr lang="de-DE" sz="1100" dirty="0">
              <a:latin typeface="Calibri Aufrec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46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5" y="304800"/>
            <a:ext cx="9073805" cy="591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8" descr="Coach travel is the most environmentally friendly means of transport">
            <a:extLst>
              <a:ext uri="{FF2B5EF4-FFF2-40B4-BE49-F238E27FC236}">
                <a16:creationId xmlns:a16="http://schemas.microsoft.com/office/drawing/2014/main" xmlns="" id="{BB057F1B-A714-4386-9218-7A40E57EF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638" y="5215989"/>
            <a:ext cx="72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0A2FC5-C604-4AC7-A39A-5E5CA6C226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ctr" defTabSz="914400" rtl="0" eaLnBrk="1" fontAlgn="base" latinLnBrk="0" hangingPunct="1">
              <a:lnSpc>
                <a:spcPts val="101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GB" sz="900" b="0" i="0" u="none" strike="noStrike" kern="1200" cap="none" spc="-5" normalizeH="0" baseline="0" noProof="0" smtClean="0">
                <a:ln>
                  <a:noFill/>
                </a:ln>
                <a:solidFill>
                  <a:srgbClr val="C7C7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ctr" defTabSz="914400" rtl="0" eaLnBrk="1" fontAlgn="base" latinLnBrk="0" hangingPunct="1">
                <a:lnSpc>
                  <a:spcPts val="101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0" i="0" u="none" strike="noStrike" kern="1200" cap="none" spc="-5" normalizeH="0" baseline="0" noProof="0" dirty="0">
              <a:ln>
                <a:noFill/>
              </a:ln>
              <a:solidFill>
                <a:srgbClr val="C7C7C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03A2F09F-39CB-487D-8656-190290FAA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306" y="507604"/>
            <a:ext cx="90170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spc="-5" dirty="0">
                <a:solidFill>
                  <a:schemeClr val="accent1">
                    <a:lumMod val="50000"/>
                  </a:schemeClr>
                </a:solidFill>
              </a:rPr>
              <a:t>Benefi</a:t>
            </a:r>
            <a:r>
              <a:rPr lang="ro-RO" spc="-5" dirty="0">
                <a:solidFill>
                  <a:schemeClr val="accent1">
                    <a:lumMod val="50000"/>
                  </a:schemeClr>
                </a:solidFill>
              </a:rPr>
              <a:t>ciile tale</a:t>
            </a:r>
            <a:endParaRPr spc="-5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3298412-7D1F-4A11-86CE-416181CDFD24}"/>
              </a:ext>
            </a:extLst>
          </p:cNvPr>
          <p:cNvCxnSpPr/>
          <p:nvPr/>
        </p:nvCxnSpPr>
        <p:spPr>
          <a:xfrm>
            <a:off x="4953000" y="1371600"/>
            <a:ext cx="0" cy="4800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246617A2-57BC-4549-A315-F0A9B12F964F}"/>
              </a:ext>
            </a:extLst>
          </p:cNvPr>
          <p:cNvSpPr/>
          <p:nvPr/>
        </p:nvSpPr>
        <p:spPr>
          <a:xfrm>
            <a:off x="4981956" y="1371600"/>
            <a:ext cx="2590800" cy="533400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Confort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xmlns="" id="{9C551027-8CAB-44D6-BB7D-A1CE879424F0}"/>
              </a:ext>
            </a:extLst>
          </p:cNvPr>
          <p:cNvSpPr/>
          <p:nvPr/>
        </p:nvSpPr>
        <p:spPr>
          <a:xfrm flipH="1">
            <a:off x="2333245" y="1371600"/>
            <a:ext cx="2590800" cy="533400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Flexibilitate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CC7FB7E3-4C84-43E0-892B-60A18C4E1952}"/>
              </a:ext>
            </a:extLst>
          </p:cNvPr>
          <p:cNvSpPr/>
          <p:nvPr/>
        </p:nvSpPr>
        <p:spPr>
          <a:xfrm>
            <a:off x="4981956" y="3695064"/>
            <a:ext cx="2590800" cy="533400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1600" b="1" noProof="0" dirty="0">
                <a:solidFill>
                  <a:srgbClr val="646464"/>
                </a:solidFill>
                <a:latin typeface="Calibri"/>
                <a:cs typeface="Arial"/>
              </a:rPr>
              <a:t>Verde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1F6E7239-ECDB-49FB-AF0F-102BB4482391}"/>
              </a:ext>
            </a:extLst>
          </p:cNvPr>
          <p:cNvSpPr/>
          <p:nvPr/>
        </p:nvSpPr>
        <p:spPr>
          <a:xfrm flipH="1">
            <a:off x="2333245" y="3695064"/>
            <a:ext cx="2590800" cy="533400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Central și Cinstit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B5EE17-E6F5-455F-96D6-9013FAF31126}"/>
              </a:ext>
            </a:extLst>
          </p:cNvPr>
          <p:cNvSpPr/>
          <p:nvPr/>
        </p:nvSpPr>
        <p:spPr>
          <a:xfrm>
            <a:off x="1849179" y="2107534"/>
            <a:ext cx="29886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Conexiuni zilnice </a:t>
            </a: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în</a:t>
            </a:r>
            <a:r>
              <a:rPr kumimoji="0" lang="ro-RO" sz="1200" b="0" i="0" u="none" strike="noStrike" kern="0" cap="none" spc="0" normalizeH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peste 1200 orașe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Flexibilitate în schimbarea</a:t>
            </a:r>
            <a:r>
              <a:rPr kumimoji="0" lang="ro-RO" sz="1200" b="0" i="0" u="none" strike="noStrike" kern="0" cap="none" spc="0" normalizeH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rezervării în acord cu politica de anulare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1143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G</a:t>
            </a: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arantarea continuării</a:t>
            </a:r>
            <a:r>
              <a:rPr kumimoji="0" lang="ro-RO" sz="1200" b="0" i="0" u="none" strike="noStrike" kern="0" cap="none" spc="0" normalizeH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transportului în cazul transferurilor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F83179-22F7-4239-B774-F1A17C5C8226}"/>
              </a:ext>
            </a:extLst>
          </p:cNvPr>
          <p:cNvSpPr/>
          <p:nvPr/>
        </p:nvSpPr>
        <p:spPr>
          <a:xfrm>
            <a:off x="5167424" y="2107534"/>
            <a:ext cx="2509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Autocare moderne cu aer condiționat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Wi</a:t>
            </a: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F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i</a:t>
            </a: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gratuit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Gustări și</a:t>
            </a:r>
            <a:r>
              <a:rPr kumimoji="0" lang="ro-RO" sz="1200" b="0" i="0" u="none" strike="noStrike" kern="0" cap="none" spc="0" normalizeH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băuturi pe unele rute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Conectoare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WC</a:t>
            </a: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la bord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Spațiu mai mare pentru picioare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A5DA04-A9C4-46C4-8BFF-5F937F7778F7}"/>
              </a:ext>
            </a:extLst>
          </p:cNvPr>
          <p:cNvSpPr/>
          <p:nvPr/>
        </p:nvSpPr>
        <p:spPr>
          <a:xfrm>
            <a:off x="1849178" y="4430999"/>
            <a:ext cx="2988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Opriri în locații centrale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Notifica</a:t>
            </a: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 prin sms în cazul întârzierilor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Suport internațional pentru agenții online sau telefonic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DBBE71-C0F7-4EEF-83DE-5E2F711E9B2C}"/>
              </a:ext>
            </a:extLst>
          </p:cNvPr>
          <p:cNvSpPr/>
          <p:nvPr/>
        </p:nvSpPr>
        <p:spPr>
          <a:xfrm>
            <a:off x="5167425" y="4523331"/>
            <a:ext cx="2704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Transport ecologic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Posibilitate de călătorie cu eco amprentă mică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2889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56E14"/>
              </a:buClr>
              <a:buSzTx/>
              <a:buFontTx/>
              <a:buChar char="•"/>
              <a:tabLst/>
              <a:defRPr/>
            </a:pPr>
            <a:r>
              <a:rPr kumimoji="0" lang="ro-RO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Compensare 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AA9B551-A453-4671-8DA1-888A4998A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638" y="4336823"/>
            <a:ext cx="720000" cy="692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CBCE76-0F85-4FA5-A595-0AA37DD0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638" y="1932583"/>
            <a:ext cx="720000" cy="686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7" name="Picture 4" descr="Plug sockets on board our buses">
            <a:extLst>
              <a:ext uri="{FF2B5EF4-FFF2-40B4-BE49-F238E27FC236}">
                <a16:creationId xmlns:a16="http://schemas.microsoft.com/office/drawing/2014/main" xmlns="" id="{7ACB702F-F6A2-4163-AE60-CBAC63658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638" y="2818036"/>
            <a:ext cx="72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5FC74A9-5E88-4CBC-8348-734313F58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86" y="4430669"/>
            <a:ext cx="720000" cy="59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D94B44C-2418-462E-9624-9EF468CC7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86" y="1952341"/>
            <a:ext cx="720000" cy="667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3" name="Picture 6" descr=" It&amp;#039;s easy to book trips using our bus app!">
            <a:extLst>
              <a:ext uri="{FF2B5EF4-FFF2-40B4-BE49-F238E27FC236}">
                <a16:creationId xmlns:a16="http://schemas.microsoft.com/office/drawing/2014/main" xmlns="" id="{1732D5B0-5C63-4ABE-8AB9-1DA1D576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85" y="2815407"/>
            <a:ext cx="72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pic>
        <p:nvPicPr>
          <p:cNvPr id="24" name="Picture 16" descr="Always in-the-know">
            <a:extLst>
              <a:ext uri="{FF2B5EF4-FFF2-40B4-BE49-F238E27FC236}">
                <a16:creationId xmlns:a16="http://schemas.microsoft.com/office/drawing/2014/main" xmlns="" id="{C9A49CBE-E66D-4A54-8D68-73E24B0E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85" y="5215989"/>
            <a:ext cx="72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5086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r="1463"/>
          <a:stretch/>
        </p:blipFill>
        <p:spPr>
          <a:xfrm>
            <a:off x="3691384" y="1159835"/>
            <a:ext cx="5975164" cy="3052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556" y="196163"/>
            <a:ext cx="8992800" cy="730800"/>
          </a:xfrm>
        </p:spPr>
        <p:txBody>
          <a:bodyPr/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</a:rPr>
              <a:t>Rezervare ușoară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</a:rPr>
              <a:t>Pentru agenții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75762" y="1260918"/>
            <a:ext cx="3212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fontAlgn="auto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hu-HU" dirty="0">
                <a:latin typeface="+mn-lt"/>
              </a:rPr>
              <a:t>Intr</a:t>
            </a:r>
            <a:r>
              <a:rPr lang="ro-RO" dirty="0">
                <a:latin typeface="+mn-lt"/>
              </a:rPr>
              <a:t>ă pe 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hlinkClick r:id="rId3"/>
              </a:rPr>
              <a:t>www.flixbus.com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pentru</a:t>
            </a:r>
            <a:r>
              <a:rPr lang="en-US" dirty="0">
                <a:latin typeface="+mn-lt"/>
              </a:rPr>
              <a:t> a </a:t>
            </a:r>
            <a:r>
              <a:rPr lang="en-US" dirty="0" err="1">
                <a:latin typeface="+mn-lt"/>
              </a:rPr>
              <a:t>accesa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sistemul</a:t>
            </a:r>
            <a:r>
              <a:rPr lang="en-US" dirty="0">
                <a:latin typeface="+mn-lt"/>
              </a:rPr>
              <a:t> de </a:t>
            </a:r>
            <a:r>
              <a:rPr lang="en-US" dirty="0" err="1">
                <a:latin typeface="+mn-lt"/>
              </a:rPr>
              <a:t>rezervare</a:t>
            </a:r>
            <a:r>
              <a:rPr lang="en-US" dirty="0">
                <a:latin typeface="+mn-lt"/>
              </a:rPr>
              <a:t> </a:t>
            </a:r>
            <a:r>
              <a:rPr lang="ro-RO" dirty="0">
                <a:latin typeface="+mn-lt"/>
              </a:rPr>
              <a:t>și alege limba dorită.</a:t>
            </a:r>
          </a:p>
          <a:p>
            <a:pPr marL="342900" lvl="0" indent="-342900" algn="l" fontAlgn="auto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o-RO" dirty="0">
              <a:latin typeface="+mn-lt"/>
            </a:endParaRPr>
          </a:p>
          <a:p>
            <a:pPr lvl="0" algn="l" fontAlgn="auto">
              <a:lnSpc>
                <a:spcPct val="150000"/>
              </a:lnSpc>
              <a:spcAft>
                <a:spcPts val="0"/>
              </a:spcAft>
            </a:pPr>
            <a:r>
              <a:rPr lang="ro-RO" dirty="0">
                <a:latin typeface="+mn-lt"/>
              </a:rPr>
              <a:t>Dă click pe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„</a:t>
            </a:r>
            <a:r>
              <a:rPr lang="ro-RO" b="1" dirty="0">
                <a:latin typeface="+mn-lt"/>
              </a:rPr>
              <a:t>Autentificare</a:t>
            </a:r>
            <a:r>
              <a:rPr lang="en-US" b="1" dirty="0">
                <a:latin typeface="+mn-lt"/>
              </a:rPr>
              <a:t> “</a:t>
            </a:r>
            <a:r>
              <a:rPr lang="en-US" dirty="0">
                <a:latin typeface="+mn-lt"/>
              </a:rPr>
              <a:t>,</a:t>
            </a:r>
            <a:r>
              <a:rPr lang="en-US" b="1" dirty="0">
                <a:latin typeface="+mn-lt"/>
              </a:rPr>
              <a:t> </a:t>
            </a:r>
            <a:r>
              <a:rPr lang="ro-RO" dirty="0">
                <a:latin typeface="+mn-lt"/>
              </a:rPr>
              <a:t>alege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„</a:t>
            </a:r>
            <a:r>
              <a:rPr lang="ro-RO" b="1" dirty="0">
                <a:latin typeface="+mn-lt"/>
              </a:rPr>
              <a:t>Pentru Agenții</a:t>
            </a:r>
            <a:r>
              <a:rPr lang="ro-RO" dirty="0">
                <a:latin typeface="+mn-lt"/>
              </a:rPr>
              <a:t>”, introduce userul și parola</a:t>
            </a:r>
            <a:r>
              <a:rPr lang="ro-RO" b="1" dirty="0">
                <a:latin typeface="+mn-lt"/>
              </a:rPr>
              <a:t>. </a:t>
            </a:r>
            <a:r>
              <a:rPr lang="en-US" dirty="0">
                <a:latin typeface="Calibri Aufrecht"/>
              </a:rPr>
              <a:t>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23" y="3421513"/>
            <a:ext cx="3226280" cy="2344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49005" y="4475115"/>
            <a:ext cx="4175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o-RO" dirty="0">
                <a:latin typeface="+mn-lt"/>
              </a:rPr>
              <a:t>Dacă ți-ai </a:t>
            </a:r>
            <a:r>
              <a:rPr lang="ro-RO" b="1" dirty="0">
                <a:latin typeface="+mn-lt"/>
              </a:rPr>
              <a:t>uitat parola</a:t>
            </a:r>
            <a:r>
              <a:rPr lang="ro-RO" dirty="0">
                <a:latin typeface="+mn-lt"/>
              </a:rPr>
              <a:t>, poți să ceri modificarea acestuia, după ce ai introdus adresa de email. </a:t>
            </a:r>
            <a:endParaRPr lang="en-US" dirty="0">
              <a:latin typeface="+mn-lt"/>
            </a:endParaRPr>
          </a:p>
        </p:txBody>
      </p:sp>
      <p:sp>
        <p:nvSpPr>
          <p:cNvPr id="12" name="clipart_drawncirclegreen"/>
          <p:cNvSpPr>
            <a:spLocks/>
          </p:cNvSpPr>
          <p:nvPr/>
        </p:nvSpPr>
        <p:spPr bwMode="gray">
          <a:xfrm>
            <a:off x="7618421" y="1053873"/>
            <a:ext cx="1158549" cy="45578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2857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15" name="clipart_drawncirclegreen"/>
          <p:cNvSpPr>
            <a:spLocks/>
          </p:cNvSpPr>
          <p:nvPr/>
        </p:nvSpPr>
        <p:spPr bwMode="gray">
          <a:xfrm>
            <a:off x="3108298" y="3486133"/>
            <a:ext cx="1334566" cy="51361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952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chemeClr val="accent1">
                    <a:lumMod val="50000"/>
                  </a:schemeClr>
                </a:solidFill>
              </a:rPr>
              <a:t>Rezervare ușoară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o-RO" dirty="0">
                <a:solidFill>
                  <a:schemeClr val="accent1">
                    <a:lumMod val="50000"/>
                  </a:schemeClr>
                </a:solidFill>
              </a:rPr>
              <a:t>Caută conexiuni</a:t>
            </a:r>
            <a:r>
              <a:rPr lang="de-DE" dirty="0"/>
              <a:t> </a:t>
            </a:r>
          </a:p>
        </p:txBody>
      </p:sp>
      <p:pic>
        <p:nvPicPr>
          <p:cNvPr id="3" name="Grafik 8"/>
          <p:cNvPicPr>
            <a:picLocks noChangeAspect="1"/>
          </p:cNvPicPr>
          <p:nvPr/>
        </p:nvPicPr>
        <p:blipFill rotWithShape="1">
          <a:blip r:embed="rId2"/>
          <a:srcRect l="303" b="7421"/>
          <a:stretch/>
        </p:blipFill>
        <p:spPr>
          <a:xfrm>
            <a:off x="3843436" y="1264982"/>
            <a:ext cx="5681657" cy="4105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1144275"/>
            <a:ext cx="32980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+mn-lt"/>
              </a:rPr>
              <a:t>2. </a:t>
            </a:r>
            <a:r>
              <a:rPr lang="ro-RO" dirty="0">
                <a:latin typeface="+mn-lt"/>
              </a:rPr>
              <a:t>Introduce destinația dorită de pasager</a:t>
            </a:r>
            <a:r>
              <a:rPr lang="en-US" dirty="0">
                <a:latin typeface="+mn-lt"/>
              </a:rPr>
              <a:t>. </a:t>
            </a:r>
            <a:br>
              <a:rPr lang="en-US" dirty="0">
                <a:latin typeface="+mn-lt"/>
              </a:rPr>
            </a:br>
            <a:r>
              <a:rPr lang="ro-RO" dirty="0">
                <a:latin typeface="+mn-lt"/>
              </a:rPr>
              <a:t>Introducând</a:t>
            </a:r>
            <a:r>
              <a:rPr lang="en-US" dirty="0">
                <a:latin typeface="+mn-lt"/>
              </a:rPr>
              <a:t>:      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b="1" dirty="0">
                <a:latin typeface="+mn-lt"/>
              </a:rPr>
              <a:t>Din/Spre orașul</a:t>
            </a:r>
            <a:endParaRPr lang="en-US" b="1" dirty="0">
              <a:latin typeface="+mn-lt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+mn-lt"/>
              </a:rPr>
              <a:t>Dat</a:t>
            </a:r>
            <a:r>
              <a:rPr lang="ro-RO" b="1" dirty="0">
                <a:latin typeface="+mn-lt"/>
              </a:rPr>
              <a:t>a călătoriilor</a:t>
            </a:r>
            <a:r>
              <a:rPr lang="en-US" b="1" dirty="0">
                <a:latin typeface="+mn-lt"/>
              </a:rPr>
              <a:t>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>
                <a:latin typeface="+mn-lt"/>
              </a:rPr>
              <a:t>Num</a:t>
            </a:r>
            <a:r>
              <a:rPr lang="ro-RO" b="1" dirty="0">
                <a:latin typeface="+mn-lt"/>
              </a:rPr>
              <a:t>ărul pasagerilor, copiilor și bicicletelor</a:t>
            </a:r>
            <a:r>
              <a:rPr lang="en-US" b="1" dirty="0">
                <a:latin typeface="+mn-lt"/>
              </a:rPr>
              <a:t> 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US" b="1" dirty="0">
                <a:solidFill>
                  <a:srgbClr val="73D700"/>
                </a:solidFill>
                <a:latin typeface="+mn-lt"/>
              </a:rPr>
              <a:t>NOT</a:t>
            </a:r>
            <a:r>
              <a:rPr lang="ro-RO" b="1" dirty="0">
                <a:solidFill>
                  <a:srgbClr val="73D700"/>
                </a:solidFill>
                <a:latin typeface="+mn-lt"/>
              </a:rPr>
              <a:t>Ă</a:t>
            </a:r>
            <a:r>
              <a:rPr lang="en-US" b="1" dirty="0">
                <a:solidFill>
                  <a:srgbClr val="73D700"/>
                </a:solidFill>
                <a:latin typeface="+mn-lt"/>
              </a:rPr>
              <a:t>: </a:t>
            </a:r>
            <a:r>
              <a:rPr lang="ro-RO" dirty="0">
                <a:latin typeface="+mn-lt"/>
              </a:rPr>
              <a:t>dacă un pasager dorește doar bilet ”Dus” șterge bifarea din căsuța </a:t>
            </a:r>
            <a:r>
              <a:rPr lang="en-US" b="1" dirty="0">
                <a:latin typeface="Calibri Aufrecht"/>
              </a:rPr>
              <a:t>„</a:t>
            </a:r>
            <a:r>
              <a:rPr lang="ro-RO" b="1" dirty="0">
                <a:latin typeface="Calibri Aufrecht"/>
              </a:rPr>
              <a:t>Întors</a:t>
            </a:r>
            <a:r>
              <a:rPr lang="en-US" b="1" dirty="0">
                <a:latin typeface="Calibri Aufrecht"/>
              </a:rPr>
              <a:t>“ </a:t>
            </a:r>
            <a:r>
              <a:rPr lang="ro-RO" dirty="0">
                <a:latin typeface="Calibri Aufrecht"/>
              </a:rPr>
              <a:t>apăsând-o</a:t>
            </a:r>
            <a:r>
              <a:rPr lang="ro-RO" dirty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pPr algn="l">
              <a:lnSpc>
                <a:spcPct val="15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ro-RO" dirty="0">
                <a:latin typeface="+mn-lt"/>
              </a:rPr>
              <a:t>Dep</a:t>
            </a:r>
            <a:r>
              <a:rPr lang="en-US" dirty="0">
                <a:latin typeface="+mn-lt"/>
              </a:rPr>
              <a:t>e</a:t>
            </a:r>
            <a:r>
              <a:rPr lang="ro-RO" dirty="0">
                <a:latin typeface="+mn-lt"/>
              </a:rPr>
              <a:t>nd</a:t>
            </a:r>
            <a:r>
              <a:rPr lang="en-US" dirty="0" err="1">
                <a:latin typeface="+mn-lt"/>
              </a:rPr>
              <a:t>ent</a:t>
            </a:r>
            <a:r>
              <a:rPr lang="ro-RO" dirty="0">
                <a:latin typeface="+mn-lt"/>
              </a:rPr>
              <a:t> de locație poți include sau exclude unele stații din perimetrul unui oraș. </a:t>
            </a:r>
            <a:r>
              <a:rPr lang="en-US" dirty="0">
                <a:latin typeface="+mn-lt"/>
              </a:rPr>
              <a:t> </a:t>
            </a:r>
          </a:p>
          <a:p>
            <a:pPr algn="l"/>
            <a:endParaRPr lang="de-DE" dirty="0">
              <a:latin typeface="+mn-lt"/>
            </a:endParaRPr>
          </a:p>
        </p:txBody>
      </p:sp>
      <p:sp>
        <p:nvSpPr>
          <p:cNvPr id="6" name="clipart_drawncirclegreen"/>
          <p:cNvSpPr>
            <a:spLocks/>
          </p:cNvSpPr>
          <p:nvPr/>
        </p:nvSpPr>
        <p:spPr bwMode="gray">
          <a:xfrm>
            <a:off x="3153144" y="1339355"/>
            <a:ext cx="5736856" cy="1637525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317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8"/>
          <p:cNvPicPr>
            <a:picLocks noChangeAspect="1"/>
          </p:cNvPicPr>
          <p:nvPr/>
        </p:nvPicPr>
        <p:blipFill rotWithShape="1">
          <a:blip r:embed="rId2"/>
          <a:srcRect l="2207" t="1089" r="5579"/>
          <a:stretch/>
        </p:blipFill>
        <p:spPr>
          <a:xfrm>
            <a:off x="3607857" y="1452048"/>
            <a:ext cx="5842143" cy="4195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lipart_drawncirclegreen"/>
          <p:cNvSpPr>
            <a:spLocks/>
          </p:cNvSpPr>
          <p:nvPr/>
        </p:nvSpPr>
        <p:spPr bwMode="gray">
          <a:xfrm>
            <a:off x="3021064" y="4356875"/>
            <a:ext cx="5257304" cy="101342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317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15" name="clipart_drawncirclegreen"/>
          <p:cNvSpPr>
            <a:spLocks/>
          </p:cNvSpPr>
          <p:nvPr/>
        </p:nvSpPr>
        <p:spPr bwMode="gray">
          <a:xfrm>
            <a:off x="7342488" y="2857135"/>
            <a:ext cx="2434856" cy="785464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AD00"/>
          </a:solidFill>
          <a:ln w="3175">
            <a:solidFill>
              <a:srgbClr val="FFAD00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/>
            <a:endParaRPr lang="de-DE" sz="1400" b="1" dirty="0">
              <a:latin typeface="+mn-lt"/>
              <a:cs typeface="Arial" pitchFamily="34" charset="0"/>
            </a:endParaRPr>
          </a:p>
        </p:txBody>
      </p:sp>
      <p:sp>
        <p:nvSpPr>
          <p:cNvPr id="8" name="Freeform: Shape 7"/>
          <p:cNvSpPr/>
          <p:nvPr/>
        </p:nvSpPr>
        <p:spPr bwMode="auto">
          <a:xfrm>
            <a:off x="6726821" y="2254917"/>
            <a:ext cx="1018003" cy="2268315"/>
          </a:xfrm>
          <a:custGeom>
            <a:avLst/>
            <a:gdLst>
              <a:gd name="connsiteX0" fmla="*/ 103603 w 1090830"/>
              <a:gd name="connsiteY0" fmla="*/ 2581095 h 2581095"/>
              <a:gd name="connsiteX1" fmla="*/ 79219 w 1090830"/>
              <a:gd name="connsiteY1" fmla="*/ 703527 h 2581095"/>
              <a:gd name="connsiteX2" fmla="*/ 981427 w 1090830"/>
              <a:gd name="connsiteY2" fmla="*/ 69543 h 2581095"/>
              <a:gd name="connsiteX3" fmla="*/ 1042387 w 1090830"/>
              <a:gd name="connsiteY3" fmla="*/ 45159 h 258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0830" h="2581095">
                <a:moveTo>
                  <a:pt x="103603" y="2581095"/>
                </a:moveTo>
                <a:cubicBezTo>
                  <a:pt x="18259" y="1851607"/>
                  <a:pt x="-67085" y="1122119"/>
                  <a:pt x="79219" y="703527"/>
                </a:cubicBezTo>
                <a:cubicBezTo>
                  <a:pt x="225523" y="284935"/>
                  <a:pt x="820899" y="179271"/>
                  <a:pt x="981427" y="69543"/>
                </a:cubicBezTo>
                <a:cubicBezTo>
                  <a:pt x="1141955" y="-40185"/>
                  <a:pt x="1092171" y="2487"/>
                  <a:pt x="1042387" y="45159"/>
                </a:cubicBezTo>
              </a:path>
            </a:pathLst>
          </a:custGeom>
          <a:noFill/>
          <a:ln w="34925" cap="flat" cmpd="sng" algn="ctr">
            <a:solidFill>
              <a:srgbClr val="FFAD00"/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de-DE" dirty="0">
              <a:solidFill>
                <a:srgbClr val="FFAD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645" y="1399978"/>
            <a:ext cx="333922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lnSpc>
                <a:spcPct val="150000"/>
              </a:lnSpc>
            </a:pPr>
            <a:r>
              <a:rPr lang="en-US" dirty="0">
                <a:latin typeface="+mn-lt"/>
              </a:rPr>
              <a:t>3. </a:t>
            </a:r>
            <a:r>
              <a:rPr lang="ro-RO" dirty="0">
                <a:latin typeface="+mn-lt"/>
              </a:rPr>
              <a:t>Alege varianta dorită prin apăsarea butonului </a:t>
            </a:r>
            <a:r>
              <a:rPr lang="en-US" b="1" dirty="0">
                <a:latin typeface="+mn-lt"/>
              </a:rPr>
              <a:t>„Re</a:t>
            </a:r>
            <a:r>
              <a:rPr lang="ro-RO" b="1" dirty="0">
                <a:latin typeface="+mn-lt"/>
              </a:rPr>
              <a:t>zervă 1 loc</a:t>
            </a:r>
            <a:r>
              <a:rPr lang="en-US" b="1" dirty="0">
                <a:latin typeface="+mn-lt"/>
              </a:rPr>
              <a:t>“</a:t>
            </a:r>
          </a:p>
          <a:p>
            <a:pPr lvl="1" algn="l">
              <a:lnSpc>
                <a:spcPct val="150000"/>
              </a:lnSpc>
            </a:pPr>
            <a:endParaRPr lang="en-US" dirty="0">
              <a:latin typeface="+mn-lt"/>
            </a:endParaRPr>
          </a:p>
          <a:p>
            <a:pPr lvl="1" algn="l">
              <a:lnSpc>
                <a:spcPct val="150000"/>
              </a:lnSpc>
            </a:pPr>
            <a:r>
              <a:rPr lang="ro-RO" dirty="0">
                <a:latin typeface="+mn-lt"/>
              </a:rPr>
              <a:t>Conexiunea aleasă se adaugă automatic în coșul de cumpărături. </a:t>
            </a:r>
            <a:r>
              <a:rPr lang="en-US" dirty="0">
                <a:latin typeface="+mn-lt"/>
              </a:rPr>
              <a:t> </a:t>
            </a:r>
          </a:p>
          <a:p>
            <a:pPr lvl="1" algn="l">
              <a:lnSpc>
                <a:spcPct val="150000"/>
              </a:lnSpc>
            </a:pPr>
            <a:endParaRPr lang="en-US" dirty="0">
              <a:latin typeface="+mn-lt"/>
            </a:endParaRPr>
          </a:p>
          <a:p>
            <a:pPr lvl="1" algn="l">
              <a:lnSpc>
                <a:spcPct val="150000"/>
              </a:lnSpc>
            </a:pPr>
            <a:r>
              <a:rPr lang="ro-RO" dirty="0">
                <a:latin typeface="+mn-lt"/>
              </a:rPr>
              <a:t>Aici ai opțiunea de a introduce coduri voucher, sub </a:t>
            </a:r>
            <a:r>
              <a:rPr lang="en-US" b="1" dirty="0">
                <a:latin typeface="+mn-lt"/>
              </a:rPr>
              <a:t>„R</a:t>
            </a:r>
            <a:r>
              <a:rPr lang="ro-RO" b="1" dirty="0">
                <a:latin typeface="+mn-lt"/>
              </a:rPr>
              <a:t>ăscumpără</a:t>
            </a:r>
            <a:r>
              <a:rPr lang="en-US" b="1" dirty="0">
                <a:latin typeface="+mn-lt"/>
              </a:rPr>
              <a:t> Voucher“</a:t>
            </a:r>
            <a:r>
              <a:rPr lang="en-US" dirty="0">
                <a:latin typeface="+mn-lt"/>
              </a:rPr>
              <a:t>, </a:t>
            </a:r>
            <a:r>
              <a:rPr lang="ro-RO" dirty="0">
                <a:latin typeface="+mn-lt"/>
              </a:rPr>
              <a:t>reducerea se adaugă automatic și schimbă prețul conform voucherului folosit.</a:t>
            </a:r>
            <a:r>
              <a:rPr lang="en-US" dirty="0">
                <a:latin typeface="+mn-lt"/>
              </a:rPr>
              <a:t> </a:t>
            </a:r>
          </a:p>
          <a:p>
            <a:pPr lvl="1" algn="l">
              <a:lnSpc>
                <a:spcPct val="150000"/>
              </a:lnSpc>
            </a:pPr>
            <a:endParaRPr lang="en-US" dirty="0">
              <a:latin typeface="+mn-lt"/>
            </a:endParaRPr>
          </a:p>
          <a:p>
            <a:pPr lvl="1" algn="l">
              <a:lnSpc>
                <a:spcPct val="150000"/>
              </a:lnSpc>
            </a:pPr>
            <a:r>
              <a:rPr lang="en-US" b="1" dirty="0">
                <a:solidFill>
                  <a:srgbClr val="73D700"/>
                </a:solidFill>
              </a:rPr>
              <a:t>NOT</a:t>
            </a:r>
            <a:r>
              <a:rPr lang="ro-RO" b="1" dirty="0">
                <a:solidFill>
                  <a:srgbClr val="73D700"/>
                </a:solidFill>
              </a:rPr>
              <a:t>Ă</a:t>
            </a:r>
            <a:r>
              <a:rPr lang="en-US" b="1" dirty="0">
                <a:solidFill>
                  <a:srgbClr val="73D700"/>
                </a:solidFill>
              </a:rPr>
              <a:t>: </a:t>
            </a:r>
            <a:r>
              <a:rPr lang="ro-RO" dirty="0">
                <a:latin typeface="+mn-lt"/>
              </a:rPr>
              <a:t>vei primii comision bazat be suma plătită</a:t>
            </a:r>
            <a:r>
              <a:rPr lang="en-US" dirty="0">
                <a:latin typeface="+mn-lt"/>
              </a:rPr>
              <a:t>. </a:t>
            </a:r>
            <a:endParaRPr lang="en-US" b="1" dirty="0">
              <a:latin typeface="+mn-lt"/>
            </a:endParaRPr>
          </a:p>
          <a:p>
            <a:pPr marL="800100" lvl="1" indent="-342900" algn="l">
              <a:lnSpc>
                <a:spcPct val="150000"/>
              </a:lnSpc>
              <a:buAutoNum type="arabicPeriod" startAt="3"/>
            </a:pPr>
            <a:endParaRPr lang="en-US" b="1" dirty="0">
              <a:latin typeface="+mn-lt"/>
            </a:endParaRPr>
          </a:p>
          <a:p>
            <a:pPr marL="800100" lvl="1" indent="-342900" algn="l">
              <a:lnSpc>
                <a:spcPct val="150000"/>
              </a:lnSpc>
              <a:buAutoNum type="arabicPeriod" startAt="3"/>
            </a:pPr>
            <a:endParaRPr lang="en-US" b="1" dirty="0">
              <a:latin typeface="+mn-lt"/>
            </a:endParaRPr>
          </a:p>
          <a:p>
            <a:pPr marL="800100" lvl="1" indent="-342900" algn="l">
              <a:lnSpc>
                <a:spcPct val="150000"/>
              </a:lnSpc>
              <a:buAutoNum type="arabicPeriod" startAt="3"/>
            </a:pPr>
            <a:endParaRPr lang="en-US" b="1" dirty="0">
              <a:latin typeface="+mn-lt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xmlns="" id="{0D9139F3-C058-4098-8BA5-9E9AAFE94EBE}"/>
              </a:ext>
            </a:extLst>
          </p:cNvPr>
          <p:cNvSpPr txBox="1">
            <a:spLocks/>
          </p:cNvSpPr>
          <p:nvPr/>
        </p:nvSpPr>
        <p:spPr bwMode="auto">
          <a:xfrm>
            <a:off x="457200" y="194400"/>
            <a:ext cx="8992800" cy="73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dirty="0"/>
              <a:t>Rezervare ușoară </a:t>
            </a:r>
            <a:r>
              <a:rPr lang="de-DE" dirty="0"/>
              <a:t>– </a:t>
            </a:r>
            <a:r>
              <a:rPr lang="ro-RO" dirty="0"/>
              <a:t>Alegerea conexiunii dorite de client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1014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6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2&quot;&gt;&lt;elem m_fUsage=&quot;4.39258246284071510000E+000&quot;&gt;&lt;m_msothmcolidx val=&quot;0&quot;/&gt;&lt;m_rgb r=&quot;FB&quot; g=&quot;B5&quot; b=&quot;11&quot;/&gt;&lt;m_nBrightness val=&quot;0&quot;/&gt;&lt;/elem&gt;&lt;elem m_fUsage=&quot;1.94643848413508900000E+000&quot;&gt;&lt;m_msothmcolidx val=&quot;0&quot;/&gt;&lt;m_rgb r=&quot;FD&quot; g=&quot;F3&quot; b=&quot;3C&quot;/&gt;&lt;m_nBrightness val=&quot;0&quot;/&gt;&lt;/elem&gt;&lt;elem m_fUsage=&quot;1.80279075388191170000E+000&quot;&gt;&lt;m_msothmcolidx val=&quot;0&quot;/&gt;&lt;m_rgb r=&quot;6D&quot; g=&quot;DA&quot; b=&quot;3F&quot;/&gt;&lt;m_nBrightness val=&quot;0&quot;/&gt;&lt;/elem&gt;&lt;elem m_fUsage=&quot;1.09583206404482340000E+000&quot;&gt;&lt;m_msothmcolidx val=&quot;0&quot;/&gt;&lt;m_rgb r=&quot;9B&quot; g=&quot;D9&quot; b=&quot;40&quot;/&gt;&lt;m_nBrightness val=&quot;0&quot;/&gt;&lt;/elem&gt;&lt;elem m_fUsage=&quot;2.28767924549610120000E-001&quot;&gt;&lt;m_msothmcolidx val=&quot;0&quot;/&gt;&lt;m_rgb r=&quot;2C&quot; g=&quot;47&quot; b=&quot;92&quot;/&gt;&lt;m_nBrightness val=&quot;0&quot;/&gt;&lt;/elem&gt;&lt;elem m_fUsage=&quot;2.11957500244364990000E-001&quot;&gt;&lt;m_msothmcolidx val=&quot;0&quot;/&gt;&lt;m_rgb r=&quot;FC&quot; g=&quot;20&quot; b=&quot;07&quot;/&gt;&lt;m_nBrightness val=&quot;0&quot;/&gt;&lt;/elem&gt;&lt;elem m_fUsage=&quot;1.36400617661452030000E-001&quot;&gt;&lt;m_msothmcolidx val=&quot;0&quot;/&gt;&lt;m_rgb r=&quot;4A&quot; g=&quot;6D&quot; b=&quot;16&quot;/&gt;&lt;m_nBrightness val=&quot;0&quot;/&gt;&lt;/elem&gt;&lt;elem m_fUsage=&quot;1.09510362632641020000E-001&quot;&gt;&lt;m_msothmcolidx val=&quot;0&quot;/&gt;&lt;m_rgb r=&quot;73&quot; g=&quot;A8&quot; b=&quot;22&quot;/&gt;&lt;m_nBrightness val=&quot;0&quot;/&gt;&lt;/elem&gt;&lt;elem m_fUsage=&quot;5.46123977933704390000E-002&quot;&gt;&lt;m_msothmcolidx val=&quot;0&quot;/&gt;&lt;m_rgb r=&quot;FB&quot; g=&quot;DF&quot; b=&quot;71&quot;/&gt;&lt;m_nBrightness val=&quot;0&quot;/&gt;&lt;/elem&gt;&lt;elem m_fUsage=&quot;1.45845146549694330000E-002&quot;&gt;&lt;m_msothmcolidx val=&quot;0&quot;/&gt;&lt;m_rgb r=&quot;00&quot; g=&quot;55&quot; b=&quot;9C&quot;/&gt;&lt;m_nBrightness val=&quot;0&quot;/&gt;&lt;/elem&gt;&lt;elem m_fUsage=&quot;5.15377520732011960000E-003&quot;&gt;&lt;m_msothmcolidx val=&quot;0&quot;/&gt;&lt;m_rgb r=&quot;DC&quot; g=&quot;C0&quot; b=&quot;01&quot;/&gt;&lt;m_nBrightness val=&quot;0&quot;/&gt;&lt;/elem&gt;&lt;elem m_fUsage=&quot;1.27652848242564640000E-003&quot;&gt;&lt;m_msothmcolidx val=&quot;0&quot;/&gt;&lt;m_rgb r=&quot;1D&quot; g=&quot;28&quot; b=&quot;76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FB Flix Blank">
  <a:themeElements>
    <a:clrScheme name="Flix2016">
      <a:dk1>
        <a:srgbClr val="646464"/>
      </a:dk1>
      <a:lt1>
        <a:srgbClr val="FFFFFF"/>
      </a:lt1>
      <a:dk2>
        <a:srgbClr val="000000"/>
      </a:dk2>
      <a:lt2>
        <a:srgbClr val="FFAD00"/>
      </a:lt2>
      <a:accent1>
        <a:srgbClr val="73D700"/>
      </a:accent1>
      <a:accent2>
        <a:srgbClr val="5CAC00"/>
      </a:accent2>
      <a:accent3>
        <a:srgbClr val="3A6C00"/>
      </a:accent3>
      <a:accent4>
        <a:srgbClr val="A1E455"/>
      </a:accent4>
      <a:accent5>
        <a:srgbClr val="C8C8C8"/>
      </a:accent5>
      <a:accent6>
        <a:srgbClr val="FFC855"/>
      </a:accent6>
      <a:hlink>
        <a:srgbClr val="73D700"/>
      </a:hlink>
      <a:folHlink>
        <a:srgbClr val="C8C8C8"/>
      </a:folHlink>
    </a:clrScheme>
    <a:fontScheme name="FlixBus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lg" len="lg"/>
          <a:tailEnd type="none" w="lg" len="lg"/>
        </a:ln>
        <a:effectLst/>
      </a:spPr>
      <a:bodyPr vert="horz" wrap="square" lIns="91440" tIns="91440" rIns="91440" bIns="9144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cs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lg" len="lg"/>
          <a:tailEnd type="none" w="lg" len="lg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2D371535EC704D880C24637988A5AB" ma:contentTypeVersion="3" ma:contentTypeDescription="Ein neues Dokument erstellen." ma:contentTypeScope="" ma:versionID="f33b14c604edcf75464f554a71685d0e">
  <xsd:schema xmlns:xsd="http://www.w3.org/2001/XMLSchema" xmlns:xs="http://www.w3.org/2001/XMLSchema" xmlns:p="http://schemas.microsoft.com/office/2006/metadata/properties" xmlns:ns2="17c613f7-8fcd-460f-abb5-e514b1df2fee" targetNamespace="http://schemas.microsoft.com/office/2006/metadata/properties" ma:root="true" ma:fieldsID="295e6842b8977542ef785ba5c70bee98" ns2:_="">
    <xsd:import namespace="17c613f7-8fcd-460f-abb5-e514b1df2f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613f7-8fcd-460f-abb5-e514b1df2f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Freigabehinweishash" ma:internalName="SharingHintHash" ma:readOnly="true">
      <xsd:simpleType>
        <xsd:restriction base="dms:Text"/>
      </xsd:simpleType>
    </xsd:element>
    <xsd:element name="SharedWithDetails" ma:index="10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28BF65-25B5-4CAE-9262-887410556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5AFC6A-B392-4933-ABEA-E04F9E018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c613f7-8fcd-460f-abb5-e514b1df2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B1E97C-6BF4-4C39-B642-67427E0AEA6F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17c613f7-8fcd-460f-abb5-e514b1df2fe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1317</Words>
  <Application>Microsoft Office PowerPoint</Application>
  <PresentationFormat>A4 Paper (210x297 mm)</PresentationFormat>
  <Paragraphs>209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Aufrecht</vt:lpstr>
      <vt:lpstr>Wingdings</vt:lpstr>
      <vt:lpstr>ヒラギノ角ゴ Pro W3</vt:lpstr>
      <vt:lpstr>MFB Flix Blank</vt:lpstr>
      <vt:lpstr>think-cell Folie</vt:lpstr>
      <vt:lpstr>PowerPoint Presentation</vt:lpstr>
      <vt:lpstr>Conținut</vt:lpstr>
      <vt:lpstr>           Bine ai venit la FlixBus!!    </vt:lpstr>
      <vt:lpstr>Despre FlixBus</vt:lpstr>
      <vt:lpstr>PowerPoint Presentation</vt:lpstr>
      <vt:lpstr>Beneficiile tale</vt:lpstr>
      <vt:lpstr>Rezervare ușoară – Pentru agenții</vt:lpstr>
      <vt:lpstr>Rezervare ușoară – Caută conexiuni </vt:lpstr>
      <vt:lpstr>PowerPoint Presentation</vt:lpstr>
      <vt:lpstr>PowerPoint Presentation</vt:lpstr>
      <vt:lpstr>PowerPoint Presentation</vt:lpstr>
      <vt:lpstr>PowerPoint Presentation</vt:lpstr>
      <vt:lpstr>Rezervare ușoară – Descarcă și printează confirmarea rezervării</vt:lpstr>
      <vt:lpstr>PowerPoint Presentation</vt:lpstr>
      <vt:lpstr>Schimbarea datelor pasagerului </vt:lpstr>
      <vt:lpstr>Schimbarea itinerarului – Procedura Voucher </vt:lpstr>
      <vt:lpstr>Anulare parțială (Procedura Voucher) </vt:lpstr>
      <vt:lpstr>Anulare completă (Procedura Voucher)</vt:lpstr>
      <vt:lpstr>Pasageri cu nevoi speciale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A4 Blank templ v1.pot</dc:description>
  <cp:lastModifiedBy/>
  <cp:revision>1</cp:revision>
  <cp:lastPrinted>2016-01-15T14:40:21Z</cp:lastPrinted>
  <dcterms:created xsi:type="dcterms:W3CDTF">2015-03-16T07:55:29Z</dcterms:created>
  <dcterms:modified xsi:type="dcterms:W3CDTF">2017-09-04T14:31:27Z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20041127</vt:lpwstr>
  </property>
  <property fmtid="{D5CDD505-2E9C-101B-9397-08002B2CF9AE}" pid="3" name="Reference">
    <vt:lpwstr>BCGTemplateNew</vt:lpwstr>
  </property>
  <property fmtid="{D5CDD505-2E9C-101B-9397-08002B2CF9AE}" pid="4" name="BCG 2007 Template">
    <vt:bool>true</vt:bool>
  </property>
  <property fmtid="{D5CDD505-2E9C-101B-9397-08002B2CF9AE}" pid="5" name="BCG Format Name">
    <vt:lpwstr>BCG Format</vt:lpwstr>
  </property>
  <property fmtid="{D5CDD505-2E9C-101B-9397-08002B2CF9AE}" pid="6" name="BCG Template Name">
    <vt:lpwstr>A4</vt:lpwstr>
  </property>
  <property fmtid="{D5CDD505-2E9C-101B-9397-08002B2CF9AE}" pid="7" name="ContentTypeId">
    <vt:lpwstr>0x010100742D371535EC704D880C24637988A5AB</vt:lpwstr>
  </property>
</Properties>
</file>